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5.xml" ContentType="application/vnd.openxmlformats-officedocument.theme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2.jpg" ContentType="image/pn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0" r:id="rId2"/>
    <p:sldMasterId id="2147483717" r:id="rId3"/>
    <p:sldMasterId id="2147483860" r:id="rId4"/>
    <p:sldMasterId id="2147483888" r:id="rId5"/>
    <p:sldMasterId id="2147483944" r:id="rId6"/>
  </p:sldMasterIdLst>
  <p:notesMasterIdLst>
    <p:notesMasterId r:id="rId30"/>
  </p:notesMasterIdLst>
  <p:handoutMasterIdLst>
    <p:handoutMasterId r:id="rId31"/>
  </p:handoutMasterIdLst>
  <p:sldIdLst>
    <p:sldId id="793" r:id="rId7"/>
    <p:sldId id="803" r:id="rId8"/>
    <p:sldId id="804" r:id="rId9"/>
    <p:sldId id="812" r:id="rId10"/>
    <p:sldId id="805" r:id="rId11"/>
    <p:sldId id="789" r:id="rId12"/>
    <p:sldId id="815" r:id="rId13"/>
    <p:sldId id="817" r:id="rId14"/>
    <p:sldId id="819" r:id="rId15"/>
    <p:sldId id="822" r:id="rId16"/>
    <p:sldId id="806" r:id="rId17"/>
    <p:sldId id="821" r:id="rId18"/>
    <p:sldId id="823" r:id="rId19"/>
    <p:sldId id="818" r:id="rId20"/>
    <p:sldId id="824" r:id="rId21"/>
    <p:sldId id="830" r:id="rId22"/>
    <p:sldId id="825" r:id="rId23"/>
    <p:sldId id="826" r:id="rId24"/>
    <p:sldId id="827" r:id="rId25"/>
    <p:sldId id="763" r:id="rId26"/>
    <p:sldId id="797" r:id="rId27"/>
    <p:sldId id="829" r:id="rId28"/>
    <p:sldId id="795" r:id="rId29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7036956-CDA0-4342-AAD9-B2318FCE23D6}">
          <p14:sldIdLst>
            <p14:sldId id="793"/>
            <p14:sldId id="803"/>
            <p14:sldId id="804"/>
            <p14:sldId id="812"/>
            <p14:sldId id="805"/>
            <p14:sldId id="789"/>
            <p14:sldId id="815"/>
            <p14:sldId id="817"/>
            <p14:sldId id="819"/>
            <p14:sldId id="822"/>
            <p14:sldId id="806"/>
            <p14:sldId id="821"/>
            <p14:sldId id="823"/>
            <p14:sldId id="818"/>
            <p14:sldId id="824"/>
            <p14:sldId id="830"/>
            <p14:sldId id="825"/>
            <p14:sldId id="826"/>
            <p14:sldId id="827"/>
            <p14:sldId id="763"/>
            <p14:sldId id="797"/>
            <p14:sldId id="829"/>
            <p14:sldId id="795"/>
          </p14:sldIdLst>
        </p14:section>
      </p14:sectionLst>
    </p:ex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psteen, Trudi" initials="ST" lastIdx="52" clrIdx="0">
    <p:extLst/>
  </p:cmAuthor>
  <p:cmAuthor id="2" name="Malobabich, Ann" initials="MA" lastIdx="14" clrIdx="1">
    <p:extLst/>
  </p:cmAuthor>
  <p:cmAuthor id="3" name="Laurila, Brian" initials="LB" lastIdx="2" clrIdx="2">
    <p:extLst>
      <p:ext uri="{19B8F6BF-5375-455C-9EA6-DF929625EA0E}">
        <p15:presenceInfo xmlns:p15="http://schemas.microsoft.com/office/powerpoint/2012/main" userId="S-1-5-21-3445201352-2429057597-3478110235-70926" providerId="AD"/>
      </p:ext>
    </p:extLst>
  </p:cmAuthor>
  <p:cmAuthor id="4" name="Scott, Mhari" initials="SM" lastIdx="35" clrIdx="3">
    <p:extLst>
      <p:ext uri="{19B8F6BF-5375-455C-9EA6-DF929625EA0E}">
        <p15:presenceInfo xmlns:p15="http://schemas.microsoft.com/office/powerpoint/2012/main" userId="S-1-5-21-3445201352-2429057597-3478110235-156841" providerId="AD"/>
      </p:ext>
    </p:extLst>
  </p:cmAuthor>
  <p:cmAuthor id="5" name="Ryan, Michael" initials="RM" lastIdx="31" clrIdx="4">
    <p:extLst>
      <p:ext uri="{19B8F6BF-5375-455C-9EA6-DF929625EA0E}">
        <p15:presenceInfo xmlns:p15="http://schemas.microsoft.com/office/powerpoint/2012/main" userId="S-1-5-21-3445201352-2429057597-3478110235-205739" providerId="AD"/>
      </p:ext>
    </p:extLst>
  </p:cmAuthor>
  <p:cmAuthor id="6" name="Vehling, Linn" initials="VL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A6A6A6"/>
    <a:srgbClr val="FAC700"/>
    <a:srgbClr val="43B4DC"/>
    <a:srgbClr val="FA1477"/>
    <a:srgbClr val="389D71"/>
    <a:srgbClr val="8FC2A3"/>
    <a:srgbClr val="337DB8"/>
    <a:srgbClr val="76B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4" autoAdjust="0"/>
    <p:restoredTop sz="86797" autoAdjust="0"/>
  </p:normalViewPr>
  <p:slideViewPr>
    <p:cSldViewPr snapToGrid="0">
      <p:cViewPr varScale="1">
        <p:scale>
          <a:sx n="97" d="100"/>
          <a:sy n="97" d="100"/>
        </p:scale>
        <p:origin x="1354" y="67"/>
      </p:cViewPr>
      <p:guideLst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4860"/>
    </p:cViewPr>
  </p:sorterViewPr>
  <p:notesViewPr>
    <p:cSldViewPr snapToGrid="0">
      <p:cViewPr varScale="1">
        <p:scale>
          <a:sx n="77" d="100"/>
          <a:sy n="77" d="100"/>
        </p:scale>
        <p:origin x="-314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1CB92-822A-4484-A5BB-8F276A120B76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32F7C-204A-4432-80E9-3A3A45A30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189C-7B08-4EB7-8A0C-D708E6A8EDA1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BD94E-074B-4F29-8F25-66A296E42A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6A58-7FEC-4232-8132-5FB78C9F1C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2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6A58-7FEC-4232-8132-5FB78C9F1C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1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6A58-7FEC-4232-8132-5FB78C9F1C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5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D94E-074B-4F29-8F25-66A296E42A6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2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1" y="1878810"/>
            <a:ext cx="2837515" cy="1388269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1" y="3804369"/>
            <a:ext cx="2863544" cy="294084"/>
          </a:xfrm>
        </p:spPr>
        <p:txBody>
          <a:bodyPr bIns="0" anchor="t" anchorCtr="0">
            <a:normAutofit/>
          </a:bodyPr>
          <a:lstStyle>
            <a:lvl1pPr marL="0" indent="0" algn="l"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8610" y="3609243"/>
            <a:ext cx="287581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3396940" y="0"/>
            <a:ext cx="3461060" cy="5143501"/>
            <a:chOff x="5682940" y="0"/>
            <a:chExt cx="3461060" cy="5143501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" r="24153"/>
            <a:stretch/>
          </p:blipFill>
          <p:spPr>
            <a:xfrm>
              <a:off x="5686424" y="1"/>
              <a:ext cx="3456739" cy="51435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5682940" y="0"/>
              <a:ext cx="3461060" cy="51435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611" y="1101223"/>
            <a:ext cx="1076482" cy="1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992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2652034"/>
            <a:ext cx="5829300" cy="1021556"/>
          </a:xfrm>
        </p:spPr>
        <p:txBody>
          <a:bodyPr anchor="t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1526893"/>
            <a:ext cx="58293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3511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3" y="384932"/>
            <a:ext cx="6343538" cy="4298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181" y="1007627"/>
            <a:ext cx="3086100" cy="358699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4620" y="1007627"/>
            <a:ext cx="3086100" cy="358699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346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3" y="384932"/>
            <a:ext cx="6343538" cy="4298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181" y="1007629"/>
            <a:ext cx="3086100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81" y="1631156"/>
            <a:ext cx="3086100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4620" y="1007629"/>
            <a:ext cx="3086100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4620" y="1631156"/>
            <a:ext cx="3086100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98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734973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57" y="828677"/>
            <a:ext cx="6343538" cy="174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79004" y="2714626"/>
            <a:ext cx="6343538" cy="1914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89058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183252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23862" y="1095377"/>
            <a:ext cx="6091238" cy="283606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371508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550196" y="989675"/>
            <a:ext cx="3502819" cy="350281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277043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0262"/>
            <a:ext cx="6172200" cy="80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2900" y="1143002"/>
            <a:ext cx="6172200" cy="345162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BEC0C2"/>
                </a:solidFill>
              </a:rPr>
              <a:t>page </a:t>
            </a:r>
            <a:fld id="{0618244D-FED9-4321-92D9-429EF9BDA261}" type="slidenum">
              <a:rPr lang="en-US">
                <a:solidFill>
                  <a:srgbClr val="BEC0C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EC0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5107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2" y="198835"/>
            <a:ext cx="6190298" cy="436959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8677"/>
            <a:ext cx="6857999" cy="3765947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3257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9x9-fade sky.jpg"/>
          <p:cNvPicPr>
            <a:picLocks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4"/>
            <a:ext cx="6858000" cy="482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820674"/>
            <a:ext cx="6172200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997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800100"/>
            <a:ext cx="6858000" cy="2857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150" y="3714750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356191" y="3714750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9150" y="3719648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747212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685799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8345032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32440" y="4852164"/>
            <a:ext cx="5745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8"/>
            <a:ext cx="6172200" cy="443963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Blank slide Title 28pt Century Gothic bold</a:t>
            </a:r>
          </a:p>
        </p:txBody>
      </p:sp>
    </p:spTree>
    <p:extLst>
      <p:ext uri="{BB962C8B-B14F-4D97-AF65-F5344CB8AC3E}">
        <p14:creationId xmlns:p14="http://schemas.microsoft.com/office/powerpoint/2010/main" val="303853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 flipH="1">
            <a:off x="1" y="0"/>
            <a:ext cx="6858000" cy="5143500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7181" y="4855845"/>
            <a:ext cx="3057525" cy="27432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964360" y="4855845"/>
            <a:ext cx="349758" cy="274320"/>
          </a:xfrm>
          <a:prstGeom prst="rect">
            <a:avLst/>
          </a:prstGeom>
        </p:spPr>
        <p:txBody>
          <a:bodyPr/>
          <a:lstStyle/>
          <a:p>
            <a:fld id="{2640B9B3-342A-44C7-9457-80619E174D1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450534" y="4947183"/>
            <a:ext cx="27105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554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 Text (Results, Emphasis)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/>
          <p:nvPr/>
        </p:nvSpPr>
        <p:spPr>
          <a:xfrm>
            <a:off x="5102682" y="4917073"/>
            <a:ext cx="1544407" cy="8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717" tIns="25717" rIns="25717" bIns="25717">
            <a:spAutoFit/>
          </a:bodyPr>
          <a:lstStyle>
            <a:lvl1pPr algn="r" defTabSz="825500">
              <a:defRPr sz="1000" b="0" spc="120" baseline="0">
                <a:solidFill>
                  <a:srgbClr val="D9D9D9"/>
                </a:solidFill>
                <a:latin typeface="Trade Gothic LT Std Condensed No. 18"/>
                <a:ea typeface="Trade Gothic LT Std Condensed No. 18"/>
                <a:cs typeface="Trade Gothic LT Std Condensed No. 18"/>
                <a:sym typeface="Trade Gothic LT Std Condensed No. 18"/>
              </a:defRPr>
            </a:lvl1pPr>
          </a:lstStyle>
          <a:p>
            <a:r>
              <a:rPr sz="211" dirty="0"/>
              <a:t>© </a:t>
            </a:r>
            <a:r>
              <a:rPr lang="is-IS" sz="211" dirty="0"/>
              <a:t>2017</a:t>
            </a:r>
            <a:r>
              <a:rPr sz="211" dirty="0"/>
              <a:t> CRITICAL MASS, INC. ALL RIGHTS RESERVED</a:t>
            </a:r>
          </a:p>
        </p:txBody>
      </p:sp>
      <p:sp>
        <p:nvSpPr>
          <p:cNvPr id="1039" name="Shape 1039"/>
          <p:cNvSpPr>
            <a:spLocks noGrp="1"/>
          </p:cNvSpPr>
          <p:nvPr>
            <p:ph type="title"/>
          </p:nvPr>
        </p:nvSpPr>
        <p:spPr>
          <a:xfrm>
            <a:off x="1023778" y="1809806"/>
            <a:ext cx="4803882" cy="152026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257221">
              <a:lnSpc>
                <a:spcPts val="2532"/>
              </a:lnSpc>
              <a:spcBef>
                <a:spcPts val="612"/>
              </a:spcBef>
              <a:defRPr sz="2701" spc="85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40" name="Shape 1040"/>
          <p:cNvSpPr>
            <a:spLocks noGrp="1"/>
          </p:cNvSpPr>
          <p:nvPr>
            <p:ph type="sldNum" sz="quarter" idx="2"/>
          </p:nvPr>
        </p:nvSpPr>
        <p:spPr>
          <a:xfrm>
            <a:off x="6665916" y="4964089"/>
            <a:ext cx="60751" cy="75248"/>
          </a:xfrm>
          <a:prstGeom prst="rect">
            <a:avLst/>
          </a:prstGeom>
        </p:spPr>
        <p:txBody>
          <a:bodyPr wrap="none"/>
          <a:lstStyle>
            <a:lvl1pPr algn="ctr" defTabSz="174160">
              <a:defRPr spc="19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400182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8900" y="4878396"/>
            <a:ext cx="1600200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2"/>
                </a:solidFill>
                <a:latin typeface="Century Gothic"/>
                <a:cs typeface="Century Gothic"/>
              </a:defRPr>
            </a:lvl1pPr>
          </a:lstStyle>
          <a:p>
            <a:fld id="{6D40EEFC-A613-044C-A49D-77FBC872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2" y="198835"/>
            <a:ext cx="6190298" cy="436959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8677"/>
            <a:ext cx="6857999" cy="3765947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1062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00" y="926691"/>
            <a:ext cx="2996142" cy="2545556"/>
          </a:xfrm>
        </p:spPr>
        <p:txBody>
          <a:bodyPr>
            <a:normAutofit/>
          </a:bodyPr>
          <a:lstStyle>
            <a:lvl1pPr>
              <a:defRPr sz="900"/>
            </a:lvl1pPr>
            <a:lvl2pPr marL="258068" indent="-95548">
              <a:defRPr sz="788"/>
            </a:lvl2pPr>
            <a:lvl3pPr marL="384870" indent="-95548"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r>
              <a:rPr lang="en-US" dirty="0"/>
              <a:t>First level bullet, century gothic, 16pt, blue bullet</a:t>
            </a:r>
          </a:p>
          <a:p>
            <a:pPr lvl="1"/>
            <a:r>
              <a:rPr lang="en-US" dirty="0"/>
              <a:t>Second level bullet, century gothic, 14pt, green bullet</a:t>
            </a:r>
          </a:p>
          <a:p>
            <a:pPr lvl="2"/>
            <a:r>
              <a:rPr lang="en-US" dirty="0"/>
              <a:t>Third level bullet, century gothic, 12pt, grey 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86150" y="926691"/>
            <a:ext cx="2992416" cy="2545556"/>
          </a:xfrm>
        </p:spPr>
        <p:txBody>
          <a:bodyPr>
            <a:normAutofit/>
          </a:bodyPr>
          <a:lstStyle>
            <a:lvl1pPr>
              <a:defRPr sz="900"/>
            </a:lvl1pPr>
            <a:lvl2pPr marL="258068" indent="-95548">
              <a:defRPr sz="788"/>
            </a:lvl2pPr>
            <a:lvl3pPr marL="384870" indent="-95548"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r>
              <a:rPr lang="en-US" dirty="0"/>
              <a:t>First level bullet, century gothic, 16pt, blue bullet</a:t>
            </a:r>
          </a:p>
          <a:p>
            <a:pPr lvl="1"/>
            <a:r>
              <a:rPr lang="en-US" dirty="0"/>
              <a:t>Second level bullet, century gothic, 14pt, green bullet</a:t>
            </a:r>
          </a:p>
          <a:p>
            <a:pPr lvl="2"/>
            <a:r>
              <a:rPr lang="en-US" dirty="0"/>
              <a:t>Third level bullet, century gothic, 12pt, grey bullet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8"/>
            <a:ext cx="6172200" cy="443963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2-column layout title 28pt Century Gothic bold </a:t>
            </a:r>
          </a:p>
        </p:txBody>
      </p:sp>
    </p:spTree>
    <p:extLst>
      <p:ext uri="{BB962C8B-B14F-4D97-AF65-F5344CB8AC3E}">
        <p14:creationId xmlns:p14="http://schemas.microsoft.com/office/powerpoint/2010/main" val="37374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685799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87397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689" y="514350"/>
            <a:ext cx="1741317" cy="4119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4765431" y="514350"/>
            <a:ext cx="1749669" cy="4119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5947" y="4805362"/>
            <a:ext cx="5054090" cy="338138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582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582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582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582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582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8038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First level bullet, century gothic, 18pt, blue bullet</a:t>
            </a:r>
          </a:p>
          <a:p>
            <a:pPr lvl="1"/>
            <a:r>
              <a:rPr lang="en-US" dirty="0"/>
              <a:t>Second level bullet, century gothic, 16pt, green bullet</a:t>
            </a:r>
          </a:p>
          <a:p>
            <a:pPr lvl="2"/>
            <a:r>
              <a:rPr lang="en-US" dirty="0"/>
              <a:t>Third level bullet, century gothic, 14pt, grey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8"/>
            <a:ext cx="6172200" cy="443963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1-column layout title 28pt Century Gothic bold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32440" y="4852164"/>
            <a:ext cx="5745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32440" y="4852164"/>
            <a:ext cx="5745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8"/>
            <a:ext cx="6172200" cy="443963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Blank slide Title 28pt Century Gothic bold</a:t>
            </a:r>
          </a:p>
        </p:txBody>
      </p:sp>
    </p:spTree>
    <p:extLst>
      <p:ext uri="{BB962C8B-B14F-4D97-AF65-F5344CB8AC3E}">
        <p14:creationId xmlns:p14="http://schemas.microsoft.com/office/powerpoint/2010/main" val="23479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3" y="384932"/>
            <a:ext cx="6343538" cy="4298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181" y="1007629"/>
            <a:ext cx="3086100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81" y="1631156"/>
            <a:ext cx="3086100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4620" y="1007629"/>
            <a:ext cx="3086100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4620" y="1631156"/>
            <a:ext cx="3086100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8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1" y="1878808"/>
            <a:ext cx="2837515" cy="1388269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1" y="3804369"/>
            <a:ext cx="2863544" cy="294084"/>
          </a:xfrm>
        </p:spPr>
        <p:txBody>
          <a:bodyPr bIns="0" anchor="t" anchorCtr="0">
            <a:normAutofit/>
          </a:bodyPr>
          <a:lstStyle>
            <a:lvl1pPr marL="0" indent="0" algn="l"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8611" y="3609243"/>
            <a:ext cx="287581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396940" y="1"/>
            <a:ext cx="3461060" cy="5143501"/>
            <a:chOff x="4529254" y="0"/>
            <a:chExt cx="4614746" cy="51435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254" y="1"/>
              <a:ext cx="4613910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29470" y="0"/>
              <a:ext cx="4614530" cy="51435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" y="1101223"/>
            <a:ext cx="807362" cy="1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2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r="12549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337667" y="1287002"/>
            <a:ext cx="4182666" cy="21031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105"/>
          <a:stretch/>
        </p:blipFill>
        <p:spPr>
          <a:xfrm>
            <a:off x="-920010" y="-31072"/>
            <a:ext cx="7769595" cy="517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4488" y="1533044"/>
            <a:ext cx="3629025" cy="1277614"/>
          </a:xfrm>
          <a:solidFill>
            <a:srgbClr val="FFFFFF">
              <a:alpha val="69804"/>
            </a:srgbClr>
          </a:solidFill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614488" y="2847704"/>
            <a:ext cx="3629025" cy="294084"/>
          </a:xfrm>
          <a:solidFill>
            <a:schemeClr val="tx2"/>
          </a:solidFill>
        </p:spPr>
        <p:txBody>
          <a:bodyPr lIns="0" tIns="0" bIns="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343531" y="4646128"/>
            <a:ext cx="2170939" cy="497372"/>
            <a:chOff x="3486531" y="4646128"/>
            <a:chExt cx="2170939" cy="497372"/>
          </a:xfrm>
        </p:grpSpPr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3486531" y="4646128"/>
              <a:ext cx="2170939" cy="497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4"/>
            <a:srcRect r="48319"/>
            <a:stretch/>
          </p:blipFill>
          <p:spPr>
            <a:xfrm>
              <a:off x="4213861" y="4812632"/>
              <a:ext cx="716280" cy="223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211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6847855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74" y="0"/>
            <a:ext cx="6857999" cy="5143500"/>
          </a:xfrm>
          <a:prstGeom prst="rect">
            <a:avLst/>
          </a:prstGeom>
          <a:solidFill>
            <a:schemeClr val="tx1">
              <a:lumMod val="85000"/>
              <a:lumOff val="1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7667" y="1287002"/>
            <a:ext cx="4182666" cy="21031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488" y="1533045"/>
            <a:ext cx="3629025" cy="1277614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488" y="2847704"/>
            <a:ext cx="3629025" cy="294084"/>
          </a:xfrm>
        </p:spPr>
        <p:txBody>
          <a:bodyPr lIns="0" tIns="0" bIns="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14900" y="4646128"/>
            <a:ext cx="1628204" cy="49737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r="48319"/>
          <a:stretch/>
        </p:blipFill>
        <p:spPr>
          <a:xfrm>
            <a:off x="3160396" y="4812633"/>
            <a:ext cx="537210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41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610" y="253746"/>
            <a:ext cx="6342110" cy="429768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903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3" name="Picture 12" descr="19x9-fade sky.jpg"/>
          <p:cNvPicPr>
            <a:picLocks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2"/>
            <a:ext cx="6858000" cy="482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44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3" name="Picture 12" descr="19x9-fade sky.jpg"/>
          <p:cNvPicPr>
            <a:picLocks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2"/>
            <a:ext cx="6858000" cy="482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37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" y="0"/>
            <a:ext cx="6858000" cy="4823460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5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1" y="0"/>
            <a:ext cx="6858000" cy="5143500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6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27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15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377788"/>
            <a:ext cx="4059936" cy="436959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82" y="1007629"/>
            <a:ext cx="4057991" cy="3586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19422" y="1"/>
            <a:ext cx="2338578" cy="4823459"/>
          </a:xfrm>
        </p:spPr>
        <p:txBody>
          <a:bodyPr tIns="914400" anchor="ctr">
            <a:normAutofit/>
          </a:bodyPr>
          <a:lstStyle>
            <a:lvl1pPr algn="ctr">
              <a:defRPr sz="1050"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30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2652034"/>
            <a:ext cx="5829300" cy="1021556"/>
          </a:xfrm>
        </p:spPr>
        <p:txBody>
          <a:bodyPr anchor="t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1526893"/>
            <a:ext cx="58293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4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53746"/>
            <a:ext cx="6172200" cy="429768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20674"/>
            <a:ext cx="6172200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606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3" y="384932"/>
            <a:ext cx="6343538" cy="4298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181" y="1007627"/>
            <a:ext cx="3086100" cy="358699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4620" y="1007627"/>
            <a:ext cx="3086100" cy="358699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6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3" y="384932"/>
            <a:ext cx="6343538" cy="4298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181" y="1007629"/>
            <a:ext cx="3086100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81" y="1631156"/>
            <a:ext cx="3086100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4620" y="1007629"/>
            <a:ext cx="3086100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4620" y="1631156"/>
            <a:ext cx="3086100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15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96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57" y="828677"/>
            <a:ext cx="6343538" cy="174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79004" y="2714626"/>
            <a:ext cx="6343538" cy="1914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5628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591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23862" y="1095377"/>
            <a:ext cx="6091238" cy="283606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9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550196" y="989675"/>
            <a:ext cx="3502819" cy="350281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5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0262"/>
            <a:ext cx="6172200" cy="80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2900" y="1143002"/>
            <a:ext cx="6172200" cy="3451622"/>
          </a:xfr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299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2" y="198835"/>
            <a:ext cx="6190298" cy="436959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8677"/>
            <a:ext cx="6857999" cy="3765947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8564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800100"/>
            <a:ext cx="6858000" cy="2857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150" y="3714750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356191" y="3714750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9150" y="3719648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095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9x9-fade sky.jpg"/>
          <p:cNvPicPr>
            <a:picLocks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4"/>
            <a:ext cx="6858000" cy="482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820674"/>
            <a:ext cx="6172200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60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3 tex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0" y="-9118"/>
            <a:ext cx="6858000" cy="4834132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800100"/>
            <a:ext cx="6858000" cy="2857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150" y="3714750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356191" y="3714750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9150" y="3719648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443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icture 3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-9118"/>
            <a:ext cx="6858000" cy="4834132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90512" y="1085850"/>
            <a:ext cx="2052638" cy="12001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44297" y="1085850"/>
            <a:ext cx="2052638" cy="12001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98082" y="1085850"/>
            <a:ext cx="2052638" cy="12001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0512" y="2343150"/>
            <a:ext cx="2052638" cy="40005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2" y="2800350"/>
            <a:ext cx="2052638" cy="1885950"/>
          </a:xfrm>
        </p:spPr>
        <p:txBody>
          <a:bodyPr>
            <a:normAutofit/>
          </a:bodyPr>
          <a:lstStyle>
            <a:lvl1pPr algn="ctr">
              <a:defRPr sz="12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444297" y="2343150"/>
            <a:ext cx="2052638" cy="40005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444297" y="2800350"/>
            <a:ext cx="2052638" cy="1885950"/>
          </a:xfrm>
        </p:spPr>
        <p:txBody>
          <a:bodyPr>
            <a:normAutofit/>
          </a:bodyPr>
          <a:lstStyle>
            <a:lvl1pPr algn="ctr">
              <a:defRPr sz="12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98082" y="2356213"/>
            <a:ext cx="2052638" cy="40005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598082" y="2813413"/>
            <a:ext cx="2052638" cy="1885950"/>
          </a:xfrm>
        </p:spPr>
        <p:txBody>
          <a:bodyPr>
            <a:normAutofit/>
          </a:bodyPr>
          <a:lstStyle>
            <a:lvl1pPr algn="ctr">
              <a:defRPr sz="12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682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685799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16119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32440" y="4852164"/>
            <a:ext cx="5745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8"/>
            <a:ext cx="6172200" cy="443963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Blank slide Title 28pt Century Gothic bold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76864" y="800102"/>
            <a:ext cx="6345712" cy="3156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198835"/>
            <a:ext cx="6324582" cy="436959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9739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6847855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74" y="0"/>
            <a:ext cx="6857999" cy="5143500"/>
          </a:xfrm>
          <a:prstGeom prst="rect">
            <a:avLst/>
          </a:prstGeom>
          <a:solidFill>
            <a:schemeClr val="tx1">
              <a:lumMod val="85000"/>
              <a:lumOff val="1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7667" y="1287002"/>
            <a:ext cx="4182666" cy="21031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488" y="1533045"/>
            <a:ext cx="3629025" cy="1277614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488" y="2847704"/>
            <a:ext cx="3629025" cy="294084"/>
          </a:xfrm>
        </p:spPr>
        <p:txBody>
          <a:bodyPr lIns="0" tIns="0" bIns="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14900" y="4646128"/>
            <a:ext cx="1628204" cy="49737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r="48319"/>
          <a:stretch/>
        </p:blipFill>
        <p:spPr>
          <a:xfrm>
            <a:off x="3160396" y="4812633"/>
            <a:ext cx="537210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1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610" y="253746"/>
            <a:ext cx="6342110" cy="429768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9750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3" name="Picture 12" descr="19x9-fade sky.jpg"/>
          <p:cNvPicPr>
            <a:picLocks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2"/>
            <a:ext cx="6858000" cy="482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667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9x9-fade sky.jpg"/>
          <p:cNvPicPr>
            <a:picLocks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2"/>
            <a:ext cx="6858000" cy="482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17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1" y="0"/>
            <a:ext cx="6858000" cy="5143500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1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 flipH="1">
            <a:off x="1" y="0"/>
            <a:ext cx="6858000" cy="5143500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820674"/>
            <a:ext cx="6172200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58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1" y="0"/>
            <a:ext cx="6858000" cy="5143500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3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653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15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377788"/>
            <a:ext cx="4059936" cy="436959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82" y="1007629"/>
            <a:ext cx="4057991" cy="3586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19422" y="1"/>
            <a:ext cx="2338578" cy="4823459"/>
          </a:xfrm>
        </p:spPr>
        <p:txBody>
          <a:bodyPr tIns="914400" anchor="ctr">
            <a:normAutofit/>
          </a:bodyPr>
          <a:lstStyle>
            <a:lvl1pPr algn="ctr">
              <a:defRPr sz="105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131286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2652034"/>
            <a:ext cx="5829300" cy="1021556"/>
          </a:xfrm>
        </p:spPr>
        <p:txBody>
          <a:bodyPr anchor="t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1526893"/>
            <a:ext cx="58293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345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3" y="384932"/>
            <a:ext cx="6343538" cy="4298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181" y="1007627"/>
            <a:ext cx="3086100" cy="358699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4620" y="1007627"/>
            <a:ext cx="3086100" cy="358699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73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3" y="384932"/>
            <a:ext cx="6343538" cy="4298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181" y="1007629"/>
            <a:ext cx="3086100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81" y="1631156"/>
            <a:ext cx="3086100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4620" y="1007629"/>
            <a:ext cx="3086100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4620" y="1631156"/>
            <a:ext cx="3086100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33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4847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57" y="828677"/>
            <a:ext cx="6343538" cy="174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79004" y="2714626"/>
            <a:ext cx="6343538" cy="1914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747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66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820674"/>
            <a:ext cx="6172200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403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23862" y="1095377"/>
            <a:ext cx="6091238" cy="283606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2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550196" y="989675"/>
            <a:ext cx="3502819" cy="350281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35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0262"/>
            <a:ext cx="6172200" cy="80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2900" y="1143002"/>
            <a:ext cx="6172200" cy="345162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BEC0C2"/>
                </a:solidFill>
              </a:rPr>
              <a:t>page </a:t>
            </a:r>
            <a:fld id="{0618244D-FED9-4321-92D9-429EF9BDA261}" type="slidenum">
              <a:rPr lang="en-US">
                <a:solidFill>
                  <a:srgbClr val="BEC0C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EC0C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9287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2" y="198835"/>
            <a:ext cx="6190298" cy="436959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8677"/>
            <a:ext cx="6857999" cy="3765947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4299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800100"/>
            <a:ext cx="6858000" cy="2857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150" y="3714750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356191" y="3714750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9150" y="3719648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431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icture 3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90512" y="1085850"/>
            <a:ext cx="2052638" cy="12001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44297" y="1085850"/>
            <a:ext cx="2052638" cy="12001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98082" y="1085850"/>
            <a:ext cx="2052638" cy="12001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0512" y="2343150"/>
            <a:ext cx="2052638" cy="40005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2" y="2800350"/>
            <a:ext cx="2052638" cy="1885950"/>
          </a:xfrm>
        </p:spPr>
        <p:txBody>
          <a:bodyPr>
            <a:normAutofit/>
          </a:bodyPr>
          <a:lstStyle>
            <a:lvl1pPr algn="ctr">
              <a:defRPr sz="12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444297" y="2343150"/>
            <a:ext cx="2052638" cy="40005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444297" y="2800350"/>
            <a:ext cx="2052638" cy="1885950"/>
          </a:xfrm>
        </p:spPr>
        <p:txBody>
          <a:bodyPr>
            <a:normAutofit/>
          </a:bodyPr>
          <a:lstStyle>
            <a:lvl1pPr algn="ctr">
              <a:defRPr sz="12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98082" y="2356213"/>
            <a:ext cx="2052638" cy="40005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598082" y="2813413"/>
            <a:ext cx="2052638" cy="1885950"/>
          </a:xfrm>
        </p:spPr>
        <p:txBody>
          <a:bodyPr>
            <a:normAutofit/>
          </a:bodyPr>
          <a:lstStyle>
            <a:lvl1pPr algn="ctr">
              <a:defRPr sz="12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8691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685799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747888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6847855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74" y="0"/>
            <a:ext cx="6857999" cy="5143500"/>
          </a:xfrm>
          <a:prstGeom prst="rect">
            <a:avLst/>
          </a:prstGeom>
          <a:solidFill>
            <a:schemeClr val="tx1">
              <a:lumMod val="85000"/>
              <a:lumOff val="1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7667" y="1287002"/>
            <a:ext cx="4182666" cy="21031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488" y="1533045"/>
            <a:ext cx="3629025" cy="1277614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488" y="2847704"/>
            <a:ext cx="3629025" cy="294084"/>
          </a:xfrm>
        </p:spPr>
        <p:txBody>
          <a:bodyPr lIns="0" tIns="0" bIns="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14900" y="4646128"/>
            <a:ext cx="1628204" cy="49737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r="48319"/>
          <a:stretch/>
        </p:blipFill>
        <p:spPr>
          <a:xfrm>
            <a:off x="3160396" y="4812633"/>
            <a:ext cx="537210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759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610" y="253746"/>
            <a:ext cx="6342110" cy="429768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2123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9x9-fade sky.jpg"/>
          <p:cNvPicPr>
            <a:picLocks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2"/>
            <a:ext cx="6858000" cy="482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1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53746"/>
            <a:ext cx="4025646" cy="436959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20674"/>
            <a:ext cx="4022274" cy="38084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19422" y="3"/>
            <a:ext cx="2338578" cy="4823459"/>
          </a:xfrm>
        </p:spPr>
        <p:txBody>
          <a:bodyPr tIns="914400" anchor="ctr">
            <a:normAutofit/>
          </a:bodyPr>
          <a:lstStyle>
            <a:lvl1pPr algn="ctr">
              <a:defRPr sz="105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4846320"/>
            <a:ext cx="4573506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5468" y="4855845"/>
            <a:ext cx="3497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600" smtClean="0">
                <a:solidFill>
                  <a:schemeClr val="bg1"/>
                </a:solidFill>
              </a:defRPr>
            </a:lvl1pPr>
          </a:lstStyle>
          <a:p>
            <a:fld id="{2640B9B3-342A-44C7-9457-80619E174D1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5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1" y="0"/>
            <a:ext cx="6858000" cy="5143500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734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287439" y="4926330"/>
            <a:ext cx="38963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59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287439" y="4926330"/>
            <a:ext cx="38963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579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377788"/>
            <a:ext cx="4059936" cy="436959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82" y="1007629"/>
            <a:ext cx="4057991" cy="3586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19422" y="1"/>
            <a:ext cx="2338578" cy="4823459"/>
          </a:xfrm>
        </p:spPr>
        <p:txBody>
          <a:bodyPr tIns="914400" anchor="ctr">
            <a:normAutofit/>
          </a:bodyPr>
          <a:lstStyle>
            <a:lvl1pPr algn="ctr">
              <a:defRPr sz="105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322080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2652034"/>
            <a:ext cx="5829300" cy="1021556"/>
          </a:xfrm>
        </p:spPr>
        <p:txBody>
          <a:bodyPr anchor="t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1526893"/>
            <a:ext cx="58293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2022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3" y="384932"/>
            <a:ext cx="6343538" cy="4298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181" y="1007627"/>
            <a:ext cx="3086100" cy="358699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4620" y="1007627"/>
            <a:ext cx="3086100" cy="358699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708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3" y="384932"/>
            <a:ext cx="6343538" cy="4298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181" y="1007629"/>
            <a:ext cx="3086100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81" y="1631156"/>
            <a:ext cx="3086100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4620" y="1007629"/>
            <a:ext cx="3086100" cy="479822"/>
          </a:xfrm>
        </p:spPr>
        <p:txBody>
          <a:bodyPr anchor="b">
            <a:normAutofit/>
          </a:bodyPr>
          <a:lstStyle>
            <a:lvl1pPr marL="0" indent="0">
              <a:buNone/>
              <a:defRPr lang="en-US" sz="13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4620" y="1631156"/>
            <a:ext cx="3086100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65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537693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57" y="828677"/>
            <a:ext cx="6343538" cy="174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79004" y="2714626"/>
            <a:ext cx="6343538" cy="1914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21938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4060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2652033"/>
            <a:ext cx="5829300" cy="1021556"/>
          </a:xfrm>
        </p:spPr>
        <p:txBody>
          <a:bodyPr anchor="t">
            <a:normAutofit/>
          </a:bodyPr>
          <a:lstStyle>
            <a:lvl1pPr algn="l">
              <a:defRPr sz="27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1526892"/>
            <a:ext cx="58293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014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23862" y="1095377"/>
            <a:ext cx="6091238" cy="283606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8147810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550196" y="989675"/>
            <a:ext cx="3502819" cy="350281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001702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0262"/>
            <a:ext cx="6172200" cy="80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2900" y="1143002"/>
            <a:ext cx="6172200" cy="345162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BEC0C2"/>
                </a:solidFill>
              </a:rPr>
              <a:t>page </a:t>
            </a:r>
            <a:fld id="{0618244D-FED9-4321-92D9-429EF9BDA261}" type="slidenum">
              <a:rPr lang="en-US">
                <a:solidFill>
                  <a:srgbClr val="BEC0C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EC0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42071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2" y="198835"/>
            <a:ext cx="6190298" cy="436959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8677"/>
            <a:ext cx="6857999" cy="3765947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28147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800100"/>
            <a:ext cx="6858000" cy="2857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150" y="3714750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356191" y="3714750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9150" y="3719648"/>
            <a:ext cx="2228850" cy="102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65658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icture 3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90512" y="1085850"/>
            <a:ext cx="2052638" cy="12001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44297" y="1085850"/>
            <a:ext cx="2052638" cy="12001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98082" y="1085850"/>
            <a:ext cx="2052638" cy="12001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0512" y="2343150"/>
            <a:ext cx="2052638" cy="40005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0512" y="2800350"/>
            <a:ext cx="2052638" cy="1885950"/>
          </a:xfrm>
        </p:spPr>
        <p:txBody>
          <a:bodyPr>
            <a:normAutofit/>
          </a:bodyPr>
          <a:lstStyle>
            <a:lvl1pPr algn="ctr">
              <a:defRPr sz="12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444297" y="2343150"/>
            <a:ext cx="2052638" cy="40005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444297" y="2800350"/>
            <a:ext cx="2052638" cy="1885950"/>
          </a:xfrm>
        </p:spPr>
        <p:txBody>
          <a:bodyPr>
            <a:normAutofit/>
          </a:bodyPr>
          <a:lstStyle>
            <a:lvl1pPr algn="ctr">
              <a:defRPr sz="12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98082" y="2356213"/>
            <a:ext cx="2052638" cy="40005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598082" y="2813413"/>
            <a:ext cx="2052638" cy="1885950"/>
          </a:xfrm>
        </p:spPr>
        <p:txBody>
          <a:bodyPr>
            <a:normAutofit/>
          </a:bodyPr>
          <a:lstStyle>
            <a:lvl1pPr algn="ctr">
              <a:defRPr sz="1200"/>
            </a:lvl1pPr>
            <a:lvl2pPr algn="ctr">
              <a:defRPr sz="1050"/>
            </a:lvl2pPr>
            <a:lvl3pPr algn="ctr">
              <a:defRPr sz="900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493051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685799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00024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32440" y="4852164"/>
            <a:ext cx="5745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8"/>
            <a:ext cx="6172200" cy="443963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Blank slide Title 28pt Century Gothic bold</a:t>
            </a:r>
          </a:p>
        </p:txBody>
      </p:sp>
    </p:spTree>
    <p:extLst>
      <p:ext uri="{BB962C8B-B14F-4D97-AF65-F5344CB8AC3E}">
        <p14:creationId xmlns:p14="http://schemas.microsoft.com/office/powerpoint/2010/main" val="3255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 flipH="1">
            <a:off x="1" y="0"/>
            <a:ext cx="6858000" cy="5143500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7181" y="4855845"/>
            <a:ext cx="3057525" cy="27432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964360" y="4855845"/>
            <a:ext cx="349758" cy="274320"/>
          </a:xfrm>
          <a:prstGeom prst="rect">
            <a:avLst/>
          </a:prstGeom>
        </p:spPr>
        <p:txBody>
          <a:bodyPr/>
          <a:lstStyle/>
          <a:p>
            <a:fld id="{2640B9B3-342A-44C7-9457-80619E174D1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6450534" y="4947183"/>
            <a:ext cx="27105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62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 Text (Results, Emphasis)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/>
          <p:nvPr/>
        </p:nvSpPr>
        <p:spPr>
          <a:xfrm>
            <a:off x="5102682" y="4917073"/>
            <a:ext cx="1544407" cy="8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717" tIns="25717" rIns="25717" bIns="25717">
            <a:spAutoFit/>
          </a:bodyPr>
          <a:lstStyle>
            <a:lvl1pPr algn="r" defTabSz="825500">
              <a:defRPr sz="1000" b="0" spc="120" baseline="0">
                <a:solidFill>
                  <a:srgbClr val="D9D9D9"/>
                </a:solidFill>
                <a:latin typeface="Trade Gothic LT Std Condensed No. 18"/>
                <a:ea typeface="Trade Gothic LT Std Condensed No. 18"/>
                <a:cs typeface="Trade Gothic LT Std Condensed No. 18"/>
                <a:sym typeface="Trade Gothic LT Std Condensed No. 18"/>
              </a:defRPr>
            </a:lvl1pPr>
          </a:lstStyle>
          <a:p>
            <a:r>
              <a:rPr sz="211" dirty="0"/>
              <a:t>© </a:t>
            </a:r>
            <a:r>
              <a:rPr lang="is-IS" sz="211" dirty="0"/>
              <a:t>2017</a:t>
            </a:r>
            <a:r>
              <a:rPr sz="211" dirty="0"/>
              <a:t> CRITICAL MASS, INC. ALL RIGHTS RESERVED</a:t>
            </a:r>
          </a:p>
        </p:txBody>
      </p:sp>
      <p:sp>
        <p:nvSpPr>
          <p:cNvPr id="1039" name="Shape 1039"/>
          <p:cNvSpPr>
            <a:spLocks noGrp="1"/>
          </p:cNvSpPr>
          <p:nvPr>
            <p:ph type="title"/>
          </p:nvPr>
        </p:nvSpPr>
        <p:spPr>
          <a:xfrm>
            <a:off x="1023778" y="1809806"/>
            <a:ext cx="4803882" cy="152026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257221">
              <a:lnSpc>
                <a:spcPts val="2532"/>
              </a:lnSpc>
              <a:spcBef>
                <a:spcPts val="612"/>
              </a:spcBef>
              <a:defRPr sz="2701" spc="85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40" name="Shape 1040"/>
          <p:cNvSpPr>
            <a:spLocks noGrp="1"/>
          </p:cNvSpPr>
          <p:nvPr>
            <p:ph type="sldNum" sz="quarter" idx="2"/>
          </p:nvPr>
        </p:nvSpPr>
        <p:spPr>
          <a:xfrm>
            <a:off x="6665916" y="4964089"/>
            <a:ext cx="60751" cy="75248"/>
          </a:xfrm>
          <a:prstGeom prst="rect">
            <a:avLst/>
          </a:prstGeom>
        </p:spPr>
        <p:txBody>
          <a:bodyPr wrap="none"/>
          <a:lstStyle>
            <a:lvl1pPr algn="ctr" defTabSz="174160">
              <a:defRPr spc="19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53440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2494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1" y="1878808"/>
            <a:ext cx="2837515" cy="1388269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1" y="3804369"/>
            <a:ext cx="2863544" cy="294084"/>
          </a:xfrm>
        </p:spPr>
        <p:txBody>
          <a:bodyPr bIns="0" anchor="t" anchorCtr="0">
            <a:normAutofit/>
          </a:bodyPr>
          <a:lstStyle>
            <a:lvl1pPr marL="0" indent="0" algn="l"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8611" y="3609243"/>
            <a:ext cx="2875810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396940" y="1"/>
            <a:ext cx="3461060" cy="5143501"/>
            <a:chOff x="4529254" y="0"/>
            <a:chExt cx="4614746" cy="51435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254" y="1"/>
              <a:ext cx="4613910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29470" y="0"/>
              <a:ext cx="4614530" cy="51435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" y="1101223"/>
            <a:ext cx="807362" cy="1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793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6847855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74" y="0"/>
            <a:ext cx="6857999" cy="5143500"/>
          </a:xfrm>
          <a:prstGeom prst="rect">
            <a:avLst/>
          </a:prstGeom>
          <a:solidFill>
            <a:schemeClr val="tx1">
              <a:lumMod val="85000"/>
              <a:lumOff val="1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7667" y="1287002"/>
            <a:ext cx="4182666" cy="21031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488" y="1533045"/>
            <a:ext cx="3629025" cy="1277614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488" y="2847704"/>
            <a:ext cx="3629025" cy="294084"/>
          </a:xfrm>
        </p:spPr>
        <p:txBody>
          <a:bodyPr lIns="0" tIns="0" bIns="0" anchor="ctr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14900" y="4646128"/>
            <a:ext cx="1628204" cy="49737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r="48319"/>
          <a:stretch/>
        </p:blipFill>
        <p:spPr>
          <a:xfrm>
            <a:off x="3160396" y="4812633"/>
            <a:ext cx="537210" cy="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824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610" y="253746"/>
            <a:ext cx="6342110" cy="429768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55817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9x9-fade sky.jpg"/>
          <p:cNvPicPr>
            <a:picLocks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2"/>
            <a:ext cx="6858000" cy="482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287439" y="4926330"/>
            <a:ext cx="38963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151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9x9-fade sky.jpg"/>
          <p:cNvPicPr>
            <a:picLocks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2"/>
            <a:ext cx="6858000" cy="4823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r="46844"/>
          <a:stretch/>
        </p:blipFill>
        <p:spPr>
          <a:xfrm>
            <a:off x="287439" y="4926330"/>
            <a:ext cx="38963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315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1" y="0"/>
            <a:ext cx="6858000" cy="5143500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287439" y="4926330"/>
            <a:ext cx="38963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172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1" y="0"/>
            <a:ext cx="6858000" cy="5143500"/>
          </a:xfrm>
          <a:prstGeom prst="rect">
            <a:avLst/>
          </a:prstGeom>
          <a:gradFill flip="none" rotWithShape="1">
            <a:gsLst>
              <a:gs pos="26000">
                <a:srgbClr val="0085DE">
                  <a:alpha val="55000"/>
                </a:srgbClr>
              </a:gs>
              <a:gs pos="79000">
                <a:srgbClr val="E47823">
                  <a:alpha val="55000"/>
                </a:srgbClr>
              </a:gs>
            </a:gsLst>
            <a:lin ang="4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287439" y="4926330"/>
            <a:ext cx="38963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366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8611" y="820674"/>
            <a:ext cx="6343538" cy="3808476"/>
          </a:xfrm>
        </p:spPr>
        <p:txBody>
          <a:bodyPr vert="horz" lIns="0" tIns="45720" rIns="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287439" y="4926330"/>
            <a:ext cx="38963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949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5130165"/>
          </a:xfrm>
          <a:prstGeom prst="rect">
            <a:avLst/>
          </a:prstGeom>
          <a:gradFill flip="none" rotWithShape="1">
            <a:gsLst>
              <a:gs pos="18000">
                <a:srgbClr val="0085DE">
                  <a:alpha val="41000"/>
                </a:srgbClr>
              </a:gs>
              <a:gs pos="94000">
                <a:srgbClr val="008000">
                  <a:alpha val="13000"/>
                </a:srgbClr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46844"/>
          <a:stretch/>
        </p:blipFill>
        <p:spPr>
          <a:xfrm>
            <a:off x="287439" y="4926330"/>
            <a:ext cx="38963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059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377788"/>
            <a:ext cx="4059936" cy="436959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82" y="1007629"/>
            <a:ext cx="4057991" cy="3586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519422" y="1"/>
            <a:ext cx="2338578" cy="4823459"/>
          </a:xfrm>
        </p:spPr>
        <p:txBody>
          <a:bodyPr tIns="914400" anchor="ctr">
            <a:normAutofit/>
          </a:bodyPr>
          <a:lstStyle>
            <a:lvl1pPr algn="ctr">
              <a:defRPr sz="105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14600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8.jpe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8.jpe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image" Target="../media/image8.jpeg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51584"/>
            <a:ext cx="6172200" cy="429815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817129"/>
            <a:ext cx="6172200" cy="38024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0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7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63" r:id="rId3"/>
    <p:sldLayoutId id="2147483681" r:id="rId4"/>
    <p:sldLayoutId id="2147483682" r:id="rId5"/>
    <p:sldLayoutId id="2147483683" r:id="rId6"/>
    <p:sldLayoutId id="2147483675" r:id="rId7"/>
    <p:sldLayoutId id="2147483665" r:id="rId8"/>
    <p:sldLayoutId id="2147483668" r:id="rId9"/>
    <p:sldLayoutId id="2147483669" r:id="rId10"/>
    <p:sldLayoutId id="2147483687" r:id="rId11"/>
    <p:sldLayoutId id="2147483801" r:id="rId12"/>
    <p:sldLayoutId id="2147483804" r:id="rId13"/>
    <p:sldLayoutId id="2147483887" r:id="rId14"/>
    <p:sldLayoutId id="2147483918" r:id="rId15"/>
    <p:sldLayoutId id="2147483920" r:id="rId16"/>
    <p:sldLayoutId id="2147483923" r:id="rId17"/>
    <p:sldLayoutId id="2147483946" r:id="rId1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1800" b="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1125"/>
        </a:spcBef>
        <a:buFont typeface="Arial" pitchFamily="34" charset="0"/>
        <a:buNone/>
        <a:defRPr sz="14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3831" indent="0" algn="l" defTabSz="685800" rtl="0" eaLnBrk="1" latinLnBrk="0" hangingPunct="1">
        <a:spcBef>
          <a:spcPts val="450"/>
        </a:spcBef>
        <a:buFont typeface="Arial" pitchFamily="34" charset="0"/>
        <a:buNone/>
        <a:defRPr sz="11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46472" indent="0" algn="l" defTabSz="685800" rtl="0" eaLnBrk="1" latinLnBrk="0" hangingPunct="1">
        <a:spcBef>
          <a:spcPts val="450"/>
        </a:spcBef>
        <a:buFont typeface="Arial" pitchFamily="34" charset="0"/>
        <a:buNone/>
        <a:defRPr sz="10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11969" indent="0" algn="l" defTabSz="685800" rtl="0" eaLnBrk="1" latinLnBrk="0" hangingPunct="1">
        <a:spcBef>
          <a:spcPts val="450"/>
        </a:spcBef>
        <a:buFont typeface="Arial" pitchFamily="34" charset="0"/>
        <a:buNone/>
        <a:defRPr sz="9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spcBef>
          <a:spcPts val="450"/>
        </a:spcBef>
        <a:buFont typeface="Arial" pitchFamily="34" charset="0"/>
        <a:buNone/>
        <a:defRPr sz="9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16" userDrawn="1">
          <p15:clr>
            <a:srgbClr val="F26B43"/>
          </p15:clr>
        </p15:guide>
        <p15:guide id="2" pos="216" userDrawn="1">
          <p15:clr>
            <a:srgbClr val="F26B43"/>
          </p15:clr>
        </p15:guide>
        <p15:guide id="3" pos="4104" userDrawn="1">
          <p15:clr>
            <a:srgbClr val="F26B43"/>
          </p15:clr>
        </p15:guide>
        <p15:guide id="4" orient="horz" pos="510" userDrawn="1">
          <p15:clr>
            <a:srgbClr val="F26B43"/>
          </p15:clr>
        </p15:guide>
        <p15:guide id="5" orient="horz" pos="29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x9-fade sky.jpg"/>
          <p:cNvPicPr>
            <a:picLocks/>
          </p:cNvPicPr>
          <p:nvPr userDrawn="1"/>
        </p:nvPicPr>
        <p:blipFill rotWithShape="1">
          <a:blip r:embed="rId28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2"/>
            <a:ext cx="6858000" cy="4823459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183" y="251582"/>
            <a:ext cx="6343538" cy="429815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183" y="817129"/>
            <a:ext cx="6343538" cy="38024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9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9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915" r:id="rId22"/>
    <p:sldLayoutId id="2147483712" r:id="rId23"/>
    <p:sldLayoutId id="2147483713" r:id="rId24"/>
    <p:sldLayoutId id="2147483714" r:id="rId25"/>
    <p:sldLayoutId id="2147483919" r:id="rId26"/>
  </p:sldLayoutIdLst>
  <p:transition>
    <p:fade/>
  </p:transition>
  <p:txStyles>
    <p:titleStyle>
      <a:lvl1pPr algn="l" defTabSz="685800" rtl="0" eaLnBrk="1" latinLnBrk="0" hangingPunct="1">
        <a:spcBef>
          <a:spcPct val="0"/>
        </a:spcBef>
        <a:buNone/>
        <a:defRPr lang="en-US" sz="1500" b="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1125"/>
        </a:spcBef>
        <a:buFont typeface="Arial" pitchFamily="34" charset="0"/>
        <a:buNone/>
        <a:defRPr sz="12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3831" indent="0" algn="l" defTabSz="685800" rtl="0" eaLnBrk="1" latinLnBrk="0" hangingPunct="1">
        <a:spcBef>
          <a:spcPts val="450"/>
        </a:spcBef>
        <a:buFont typeface="Arial" pitchFamily="34" charset="0"/>
        <a:buNone/>
        <a:defRPr sz="105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46472" indent="0" algn="l" defTabSz="685800" rtl="0" eaLnBrk="1" latinLnBrk="0" hangingPunct="1">
        <a:spcBef>
          <a:spcPts val="450"/>
        </a:spcBef>
        <a:buFont typeface="Arial" pitchFamily="34" charset="0"/>
        <a:buNone/>
        <a:defRPr sz="9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11969" indent="0" algn="l" defTabSz="685800" rtl="0" eaLnBrk="1" latinLnBrk="0" hangingPunct="1">
        <a:spcBef>
          <a:spcPts val="450"/>
        </a:spcBef>
        <a:buFont typeface="Arial" pitchFamily="34" charset="0"/>
        <a:buNone/>
        <a:defRPr sz="825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spcBef>
          <a:spcPts val="450"/>
        </a:spcBef>
        <a:buFont typeface="Arial" pitchFamily="34" charset="0"/>
        <a:buNone/>
        <a:defRPr sz="825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x9-fade sky.jpg"/>
          <p:cNvPicPr>
            <a:picLocks/>
          </p:cNvPicPr>
          <p:nvPr userDrawn="1"/>
        </p:nvPicPr>
        <p:blipFill rotWithShape="1">
          <a:blip r:embed="rId2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2"/>
            <a:ext cx="6858000" cy="4823459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183" y="251582"/>
            <a:ext cx="6343538" cy="429815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183" y="817129"/>
            <a:ext cx="6343538" cy="38024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5"/>
          <a:srcRect r="46844"/>
          <a:stretch/>
        </p:blipFill>
        <p:spPr>
          <a:xfrm>
            <a:off x="106216" y="72219"/>
            <a:ext cx="361400" cy="109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5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</p:sldLayoutIdLst>
  <p:transition>
    <p:fade/>
  </p:transition>
  <p:txStyles>
    <p:titleStyle>
      <a:lvl1pPr algn="l" defTabSz="685800" rtl="0" eaLnBrk="1" latinLnBrk="0" hangingPunct="1">
        <a:spcBef>
          <a:spcPct val="0"/>
        </a:spcBef>
        <a:buNone/>
        <a:defRPr lang="en-US" sz="1500" b="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1125"/>
        </a:spcBef>
        <a:buFont typeface="Arial" pitchFamily="34" charset="0"/>
        <a:buNone/>
        <a:defRPr sz="12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3831" indent="0" algn="l" defTabSz="685800" rtl="0" eaLnBrk="1" latinLnBrk="0" hangingPunct="1">
        <a:spcBef>
          <a:spcPts val="450"/>
        </a:spcBef>
        <a:buFont typeface="Arial" pitchFamily="34" charset="0"/>
        <a:buNone/>
        <a:defRPr sz="105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46472" indent="0" algn="l" defTabSz="685800" rtl="0" eaLnBrk="1" latinLnBrk="0" hangingPunct="1">
        <a:spcBef>
          <a:spcPts val="450"/>
        </a:spcBef>
        <a:buFont typeface="Arial" pitchFamily="34" charset="0"/>
        <a:buNone/>
        <a:defRPr sz="9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11969" indent="0" algn="l" defTabSz="685800" rtl="0" eaLnBrk="1" latinLnBrk="0" hangingPunct="1">
        <a:spcBef>
          <a:spcPts val="450"/>
        </a:spcBef>
        <a:buFont typeface="Arial" pitchFamily="34" charset="0"/>
        <a:buNone/>
        <a:defRPr sz="825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spcBef>
          <a:spcPts val="450"/>
        </a:spcBef>
        <a:buFont typeface="Arial" pitchFamily="34" charset="0"/>
        <a:buNone/>
        <a:defRPr sz="825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x9-fade sky.jpg"/>
          <p:cNvPicPr>
            <a:picLocks/>
          </p:cNvPicPr>
          <p:nvPr userDrawn="1"/>
        </p:nvPicPr>
        <p:blipFill rotWithShape="1">
          <a:blip r:embed="rId2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2"/>
            <a:ext cx="6858000" cy="4823459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183" y="251582"/>
            <a:ext cx="6343538" cy="429815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183" y="817129"/>
            <a:ext cx="6343538" cy="38024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6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6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</p:sldLayoutIdLst>
  <p:transition>
    <p:fade/>
  </p:transition>
  <p:txStyles>
    <p:titleStyle>
      <a:lvl1pPr algn="l" defTabSz="685800" rtl="0" eaLnBrk="1" latinLnBrk="0" hangingPunct="1">
        <a:spcBef>
          <a:spcPct val="0"/>
        </a:spcBef>
        <a:buNone/>
        <a:defRPr lang="en-US" sz="1500" b="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1125"/>
        </a:spcBef>
        <a:buFont typeface="Arial" pitchFamily="34" charset="0"/>
        <a:buNone/>
        <a:defRPr sz="12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3831" indent="0" algn="l" defTabSz="685800" rtl="0" eaLnBrk="1" latinLnBrk="0" hangingPunct="1">
        <a:spcBef>
          <a:spcPts val="450"/>
        </a:spcBef>
        <a:buFont typeface="Arial" pitchFamily="34" charset="0"/>
        <a:buNone/>
        <a:defRPr sz="105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46472" indent="0" algn="l" defTabSz="685800" rtl="0" eaLnBrk="1" latinLnBrk="0" hangingPunct="1">
        <a:spcBef>
          <a:spcPts val="450"/>
        </a:spcBef>
        <a:buFont typeface="Arial" pitchFamily="34" charset="0"/>
        <a:buNone/>
        <a:defRPr sz="9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11969" indent="0" algn="l" defTabSz="685800" rtl="0" eaLnBrk="1" latinLnBrk="0" hangingPunct="1">
        <a:spcBef>
          <a:spcPts val="450"/>
        </a:spcBef>
        <a:buFont typeface="Arial" pitchFamily="34" charset="0"/>
        <a:buNone/>
        <a:defRPr sz="825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spcBef>
          <a:spcPts val="450"/>
        </a:spcBef>
        <a:buFont typeface="Arial" pitchFamily="34" charset="0"/>
        <a:buNone/>
        <a:defRPr sz="825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x9-fade sky.jpg"/>
          <p:cNvPicPr>
            <a:picLocks/>
          </p:cNvPicPr>
          <p:nvPr userDrawn="1"/>
        </p:nvPicPr>
        <p:blipFill rotWithShape="1">
          <a:blip r:embed="rId2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"/>
          <a:stretch/>
        </p:blipFill>
        <p:spPr>
          <a:xfrm>
            <a:off x="0" y="2"/>
            <a:ext cx="6858000" cy="4823459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823460"/>
            <a:ext cx="6858000" cy="32004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183" y="251582"/>
            <a:ext cx="6343538" cy="429815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183" y="817129"/>
            <a:ext cx="6343538" cy="38024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8"/>
          <a:srcRect r="46844"/>
          <a:stretch/>
        </p:blipFill>
        <p:spPr>
          <a:xfrm>
            <a:off x="6334400" y="4928616"/>
            <a:ext cx="3614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1" r:id="rId22"/>
    <p:sldLayoutId id="2147483912" r:id="rId23"/>
    <p:sldLayoutId id="2147483913" r:id="rId24"/>
    <p:sldLayoutId id="2147483914" r:id="rId25"/>
  </p:sldLayoutIdLst>
  <p:transition>
    <p:fade/>
  </p:transition>
  <p:txStyles>
    <p:titleStyle>
      <a:lvl1pPr algn="l" defTabSz="685800" rtl="0" eaLnBrk="1" latinLnBrk="0" hangingPunct="1">
        <a:spcBef>
          <a:spcPct val="0"/>
        </a:spcBef>
        <a:buNone/>
        <a:defRPr lang="en-US" sz="1500" b="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1125"/>
        </a:spcBef>
        <a:buFont typeface="Arial" pitchFamily="34" charset="0"/>
        <a:buNone/>
        <a:defRPr sz="12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3831" indent="0" algn="l" defTabSz="685800" rtl="0" eaLnBrk="1" latinLnBrk="0" hangingPunct="1">
        <a:spcBef>
          <a:spcPts val="450"/>
        </a:spcBef>
        <a:buFont typeface="Arial" pitchFamily="34" charset="0"/>
        <a:buNone/>
        <a:defRPr sz="105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46472" indent="0" algn="l" defTabSz="685800" rtl="0" eaLnBrk="1" latinLnBrk="0" hangingPunct="1">
        <a:spcBef>
          <a:spcPts val="450"/>
        </a:spcBef>
        <a:buFont typeface="Arial" pitchFamily="34" charset="0"/>
        <a:buNone/>
        <a:defRPr sz="90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11969" indent="0" algn="l" defTabSz="685800" rtl="0" eaLnBrk="1" latinLnBrk="0" hangingPunct="1">
        <a:spcBef>
          <a:spcPts val="450"/>
        </a:spcBef>
        <a:buFont typeface="Arial" pitchFamily="34" charset="0"/>
        <a:buNone/>
        <a:defRPr sz="825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spcBef>
          <a:spcPts val="450"/>
        </a:spcBef>
        <a:buFont typeface="Arial" pitchFamily="34" charset="0"/>
        <a:buNone/>
        <a:defRPr sz="825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1" kern="1200">
          <a:solidFill>
            <a:schemeClr val="tx2"/>
          </a:solidFill>
          <a:latin typeface="Century Gothic"/>
          <a:ea typeface="+mj-ea"/>
          <a:cs typeface="Century Gothic"/>
        </a:defRPr>
      </a:lvl1pPr>
    </p:titleStyle>
    <p:bodyStyle>
      <a:lvl1pPr marL="129779" indent="-129779" algn="l" defTabSz="342900" rtl="0" eaLnBrk="1" latinLnBrk="0" hangingPunct="1">
        <a:spcBef>
          <a:spcPts val="225"/>
        </a:spcBef>
        <a:spcAft>
          <a:spcPts val="225"/>
        </a:spcAft>
        <a:buClr>
          <a:schemeClr val="tx2"/>
        </a:buClr>
        <a:buFont typeface="Arial"/>
        <a:buChar char="•"/>
        <a:defRPr sz="135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70297" indent="-127397" algn="l" defTabSz="342900" rtl="0" eaLnBrk="1" latinLnBrk="0" hangingPunct="1">
        <a:spcBef>
          <a:spcPts val="225"/>
        </a:spcBef>
        <a:spcAft>
          <a:spcPts val="225"/>
        </a:spcAft>
        <a:buClr>
          <a:schemeClr val="accent2"/>
        </a:buClr>
        <a:buFont typeface="Arial"/>
        <a:buChar char="•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857250" indent="-171450" algn="l" defTabSz="342900" rtl="0" eaLnBrk="1" latinLnBrk="0" hangingPunct="1">
        <a:spcBef>
          <a:spcPts val="225"/>
        </a:spcBef>
        <a:spcAft>
          <a:spcPts val="225"/>
        </a:spcAft>
        <a:buClr>
          <a:schemeClr val="bg1">
            <a:lumMod val="50000"/>
          </a:schemeClr>
        </a:buClr>
        <a:buFont typeface="Arial"/>
        <a:buChar char="•"/>
        <a:defRPr sz="105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200150" indent="-171450" algn="l" defTabSz="342900" rtl="0" eaLnBrk="1" latinLnBrk="0" hangingPunct="1">
        <a:spcBef>
          <a:spcPts val="375"/>
        </a:spcBef>
        <a:buFont typeface="Arial"/>
        <a:buChar char="–"/>
        <a:defRPr sz="9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543050" indent="-171450" algn="l" defTabSz="342900" rtl="0" eaLnBrk="1" latinLnBrk="0" hangingPunct="1">
        <a:spcBef>
          <a:spcPts val="375"/>
        </a:spcBef>
        <a:buFont typeface="Arial"/>
        <a:buChar char="»"/>
        <a:defRPr sz="9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2254" y="1089329"/>
            <a:ext cx="5187854" cy="1721329"/>
          </a:xfrm>
        </p:spPr>
        <p:txBody>
          <a:bodyPr>
            <a:normAutofit/>
          </a:bodyPr>
          <a:lstStyle/>
          <a:p>
            <a:r>
              <a:rPr lang="en-US" dirty="0"/>
              <a:t>Gaining Hope, Finding Purpose: The Power of a Chaplain in Improving Quality of Life for Patients and Families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2254" y="2847703"/>
            <a:ext cx="5187854" cy="127761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cap="small" dirty="0">
                <a:latin typeface="Gotham Book" charset="0"/>
                <a:ea typeface="Gotham Book" charset="0"/>
                <a:cs typeface="Gotham Book" charset="0"/>
              </a:rPr>
              <a:t>Caring for the Human Spirit Conference</a:t>
            </a:r>
          </a:p>
          <a:p>
            <a:r>
              <a:rPr lang="en-US" b="1" cap="small" dirty="0">
                <a:latin typeface="Gotham Book" charset="0"/>
                <a:ea typeface="Gotham Book" charset="0"/>
                <a:cs typeface="Gotham Book" charset="0"/>
              </a:rPr>
              <a:t>April 24, 2018</a:t>
            </a:r>
          </a:p>
          <a:p>
            <a:r>
              <a:rPr lang="en-US" b="1" cap="small" dirty="0">
                <a:latin typeface="Gotham Book" charset="0"/>
                <a:ea typeface="Gotham Book" charset="0"/>
                <a:cs typeface="Gotham Book" charset="0"/>
              </a:rPr>
              <a:t>Torrie Fields, MPH</a:t>
            </a:r>
          </a:p>
          <a:p>
            <a:pPr defTabSz="192881">
              <a:spcAft>
                <a:spcPts val="254"/>
              </a:spcAft>
              <a:buClr>
                <a:srgbClr val="4590B8"/>
              </a:buClr>
              <a:defRPr/>
            </a:pPr>
            <a:r>
              <a:rPr lang="en-US" dirty="0">
                <a:latin typeface="Gotham Book" charset="0"/>
                <a:ea typeface="Gotham Book" charset="0"/>
                <a:cs typeface="Gotham Book" charset="0"/>
              </a:rPr>
              <a:t>Senior Program Manager, Advanced Illness &amp;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16735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F295B6-FE9E-435E-9346-DE4FA0F9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Why Do I Need a Chaplain if I Have a Social Worker?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50C84F-FF96-4208-A652-256A5651B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Role of Social Worker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C5F0DE-C51B-40E5-BBD2-46C22F1E99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Provide Psychosocial Support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Ensure fair access to care by navigating medical and social settings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Address mental health needs, grief, and psychosocial aspects of care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Coordinate care and resources available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Guide team interactions in Advance Care Planning &amp; Family Meetings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Prepare patient and family to connect with community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8B2DA-D17B-4DB7-B47C-597D29BA1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Role of Chaplain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593327-2BFA-4217-8903-E77883DA5C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Provide Religious/Spiritual/Existential Support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Explore meaning or purpose for patient and family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Balance emotional and spiritual vulnerabilities of patients, families, and their healthcare providers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Provide grief and bereavement support to families and healthcare professionals caring for those with serious illness.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4C610-254D-403C-AC0D-15E8A50FA2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3325" y="4851400"/>
            <a:ext cx="574675" cy="274638"/>
          </a:xfrm>
          <a:prstGeom prst="rect">
            <a:avLst/>
          </a:prstGeom>
        </p:spPr>
        <p:txBody>
          <a:bodyPr/>
          <a:lstStyle/>
          <a:p>
            <a:fld id="{62F0BB2B-A04D-4CFE-A72F-29B51F99AA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7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874D8-B30E-48CA-AE98-B7C6C06DD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Work independently or as part of the patient’s healthcare team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Address a patient’s concerns about the sacred, existential questions and spiritual pain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May reawaken an embedded faith and rediscover a way for the patient to make use of the inspiration they once knew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Honor all faiths, cultures, and those who seek inspiration and meaning from elsewhere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Work begins with a focus on the patient and the current situation, be it diagnosis, survivorship, or the news that the disease cannot be treated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Assess what might contribute to a patient’s stress and suffering</a:t>
            </a:r>
            <a:endParaRPr lang="e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5D9CC-55E9-4788-B31A-39AF5F68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Healthcare Chaplains Do?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DFD550-5873-4346-8032-BA5FAC35E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EBAC74-F5F0-427F-BC4C-09CE72788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not present in the medical record?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Struggles with complex PTSD; unwilling to share trauma therapy records for fear of employment retribution &amp; medical stigma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Past history of therapist abuse &amp; abusive childhood inpatient psychiatric admission; fear of medical social worker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Initially frequently rejecting of chaplaincy visit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Excommunicated from childhood church/religious community due to sexual assault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Expresses deep existential pain:</a:t>
            </a:r>
          </a:p>
          <a:p>
            <a:pPr marL="459581" lvl="1" indent="-285750">
              <a:buFont typeface="Arial" panose="020B0604020202020204" pitchFamily="34" charset="0"/>
              <a:buChar char="•"/>
            </a:pPr>
            <a:r>
              <a:rPr lang="en-US" dirty="0"/>
              <a:t>“This is my punishment for contracting a sexually transmitted disease.”</a:t>
            </a:r>
          </a:p>
          <a:p>
            <a:pPr marL="459581" lvl="1" indent="-285750">
              <a:buFont typeface="Arial" panose="020B0604020202020204" pitchFamily="34" charset="0"/>
              <a:buChar char="•"/>
            </a:pPr>
            <a:r>
              <a:rPr lang="en-US" dirty="0"/>
              <a:t>“I don’t deserve pleasure if I cannot have children.”</a:t>
            </a:r>
          </a:p>
          <a:p>
            <a:pPr marL="459581" lvl="1" indent="-285750">
              <a:buFont typeface="Arial" panose="020B0604020202020204" pitchFamily="34" charset="0"/>
              <a:buChar char="•"/>
            </a:pPr>
            <a:r>
              <a:rPr lang="en-US" dirty="0"/>
              <a:t>“Cancer (twice!) must be my fault.”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0366AF-E8EC-4ECF-B347-7B31024D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TK, non-medical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D13C9-F4D7-475D-9A70-12F00FBED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9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EBAC74-F5F0-427F-BC4C-09CE72788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45931"/>
            <a:ext cx="6172200" cy="3673695"/>
          </a:xfrm>
        </p:spPr>
        <p:txBody>
          <a:bodyPr/>
          <a:lstStyle/>
          <a:p>
            <a:r>
              <a:rPr lang="en-US" b="1" dirty="0"/>
              <a:t>Domain 5: Spiritual, Religious, and Existential Aspects of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Guideline 5.1: Interdisciplinary team assesses and addresses the spiritual, religious, and existential aspects of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Guideline 5.2: A spiritual assessment process, including a spiritual screening, history questions, and a full spiritual assessment as indicated, is performed. This assessment identifies religious or spiritual/existential background, preferences, and related beliefs, rituals, and practices of the patient and family; as well as symptoms, such as spiritual distress and/or pain, guilt, resentment, despair, and hopelessness.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Guideline 5.3: The palliative care service facilitates religious, spiritual, and cultural rituals or practices as desired by the patient and family, especially at and after the time of death.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0366AF-E8EC-4ECF-B347-7B31024D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Consensus Project Guidelines for Chaplains (2013)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D13C9-F4D7-475D-9A70-12F00FBED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28541-4D3B-4585-A25F-B587B21B8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Despite best evidence, healthcare chaplains are </a:t>
            </a:r>
            <a:r>
              <a:rPr lang="en-US" sz="1600" b="1" dirty="0"/>
              <a:t>not covered by health insurance.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Policy has improved the ability for chaplains to be included in healthcare teams: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Patient Protection and Affordable Care Act (PPACA; ACA; “Obamacare”)</a:t>
            </a:r>
          </a:p>
          <a:p>
            <a:pPr marL="632222" lvl="2" indent="-285750">
              <a:buFont typeface="Wingdings" panose="05000000000000000000" pitchFamily="2" charset="2"/>
              <a:buChar char="ü"/>
            </a:pPr>
            <a:r>
              <a:rPr lang="en-US" sz="1100" dirty="0"/>
              <a:t>“Pay for Performance” versus “Fee-for-Service”</a:t>
            </a:r>
          </a:p>
          <a:p>
            <a:pPr marL="632222" lvl="2" indent="-285750">
              <a:buFont typeface="Wingdings" panose="05000000000000000000" pitchFamily="2" charset="2"/>
              <a:buChar char="ü"/>
            </a:pPr>
            <a:r>
              <a:rPr lang="en-US" sz="1100" dirty="0"/>
              <a:t>Increased focus on chronic care delivery and care management</a:t>
            </a:r>
          </a:p>
          <a:p>
            <a:pPr marL="632222" lvl="2" indent="-285750">
              <a:buFont typeface="Wingdings" panose="05000000000000000000" pitchFamily="2" charset="2"/>
              <a:buChar char="ü"/>
            </a:pPr>
            <a:r>
              <a:rPr lang="en-US" sz="1100" dirty="0"/>
              <a:t>Removal of “safe guards” for health plans</a:t>
            </a:r>
          </a:p>
          <a:p>
            <a:pPr marL="632222" lvl="2" indent="-285750">
              <a:buFont typeface="Wingdings" panose="05000000000000000000" pitchFamily="2" charset="2"/>
              <a:buChar char="ü"/>
            </a:pPr>
            <a:r>
              <a:rPr lang="en-US" sz="1100" dirty="0"/>
              <a:t>Rise in Alternative Reimbursement Models</a:t>
            </a:r>
          </a:p>
          <a:p>
            <a:pPr marL="797719" lvl="3" indent="-285750">
              <a:buFont typeface="Arial" panose="020B0604020202020204" pitchFamily="34" charset="0"/>
              <a:buChar char="•"/>
            </a:pPr>
            <a:r>
              <a:rPr lang="en-US" sz="1050" dirty="0"/>
              <a:t>Accountable Care Organizations</a:t>
            </a:r>
          </a:p>
          <a:p>
            <a:pPr marL="797719" lvl="3" indent="-285750">
              <a:buFont typeface="Arial" panose="020B0604020202020204" pitchFamily="34" charset="0"/>
              <a:buChar char="•"/>
            </a:pPr>
            <a:r>
              <a:rPr lang="en-US" sz="1050" dirty="0"/>
              <a:t>Provider accountability for “high risk” patients</a:t>
            </a:r>
          </a:p>
          <a:p>
            <a:pPr marL="797719" lvl="3" indent="-285750">
              <a:buFont typeface="Arial" panose="020B0604020202020204" pitchFamily="34" charset="0"/>
              <a:buChar char="•"/>
            </a:pPr>
            <a:r>
              <a:rPr lang="en-US" sz="1050" dirty="0"/>
              <a:t>Community-Medical Partnerships to address “social determinants of care”</a:t>
            </a:r>
          </a:p>
          <a:p>
            <a:pPr marL="797719" lvl="3" indent="-285750">
              <a:buFont typeface="Arial" panose="020B0604020202020204" pitchFamily="34" charset="0"/>
              <a:buChar char="•"/>
            </a:pPr>
            <a:r>
              <a:rPr lang="en-US" sz="1050" dirty="0"/>
              <a:t>Increase in incentives for patient satisfaction and quality of care measures</a:t>
            </a:r>
          </a:p>
          <a:p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27E054-064B-468F-825B-999515AE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Innovations to Support Chaplaincy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8547D-191C-4473-BE0D-640947862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FB165D-A3F4-4A24-A225-DC12B90FA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1800" dirty="0"/>
              <a:t>Increase in presence of inpatient PC</a:t>
            </a:r>
          </a:p>
          <a:p>
            <a:pPr marL="512763" lvl="1" indent="-339725">
              <a:buFont typeface="Wingdings" panose="05000000000000000000" pitchFamily="2" charset="2"/>
              <a:buChar char="§"/>
            </a:pPr>
            <a:r>
              <a:rPr lang="en-US" altLang="en-US" sz="1600" dirty="0"/>
              <a:t>Advanced Certification in Inpatient Palliative Care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1800" dirty="0"/>
              <a:t>Outpatient PC developments</a:t>
            </a:r>
          </a:p>
          <a:p>
            <a:pPr marL="516731" lvl="1" indent="-342900">
              <a:buFont typeface="Wingdings" panose="05000000000000000000" pitchFamily="2" charset="2"/>
              <a:buChar char="§"/>
            </a:pPr>
            <a:r>
              <a:rPr lang="en-US" altLang="en-US" sz="1600" dirty="0"/>
              <a:t>Increase in mid-level career and IDT training programs</a:t>
            </a:r>
          </a:p>
          <a:p>
            <a:pPr marL="516731" lvl="1" indent="-342900">
              <a:buFont typeface="Wingdings" panose="05000000000000000000" pitchFamily="2" charset="2"/>
              <a:buChar char="§"/>
            </a:pPr>
            <a:r>
              <a:rPr lang="en-US" altLang="en-US" sz="1600" dirty="0"/>
              <a:t>Introduction of Joint Commission Certification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1800" dirty="0"/>
              <a:t>Development of registries</a:t>
            </a:r>
          </a:p>
          <a:p>
            <a:pPr marL="516731" lvl="1" indent="-342900">
              <a:buFont typeface="Wingdings" panose="05000000000000000000" pitchFamily="2" charset="2"/>
              <a:buChar char="§"/>
            </a:pPr>
            <a:r>
              <a:rPr lang="en-US" altLang="en-US" sz="1600" dirty="0"/>
              <a:t>POLST</a:t>
            </a:r>
          </a:p>
          <a:p>
            <a:pPr marL="516731" lvl="1" indent="-342900">
              <a:buFont typeface="Wingdings" panose="05000000000000000000" pitchFamily="2" charset="2"/>
              <a:buChar char="§"/>
            </a:pPr>
            <a:r>
              <a:rPr lang="en-US" altLang="en-US" sz="1600" dirty="0"/>
              <a:t>CAPC, QDACT, PCQN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1800" dirty="0"/>
              <a:t>Payment Reform</a:t>
            </a:r>
            <a:endParaRPr lang="en-US" altLang="en-US" sz="2800" dirty="0"/>
          </a:p>
          <a:p>
            <a:pPr marL="516731" lvl="1" indent="-342900">
              <a:buFont typeface="Wingdings" panose="05000000000000000000" pitchFamily="2" charset="2"/>
              <a:buChar char="§"/>
            </a:pPr>
            <a:r>
              <a:rPr lang="en-US" altLang="en-US" sz="1600" dirty="0"/>
              <a:t>Success of CMS models</a:t>
            </a:r>
          </a:p>
          <a:p>
            <a:pPr marL="516731" lvl="1" indent="-342900">
              <a:buFont typeface="Wingdings" panose="05000000000000000000" pitchFamily="2" charset="2"/>
              <a:buChar char="§"/>
            </a:pPr>
            <a:r>
              <a:rPr lang="en-US" altLang="en-US" sz="1600" dirty="0"/>
              <a:t>Development of value-based payment codes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E4E030-C434-4C78-88F9-78C0C39C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Policy Changes Since 2010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7243E-6563-401D-B06D-8A7E633F7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875E22-1C57-4A8A-A9CA-3BBCC49E7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Payment focused on improving the outcomes for a patient receiving care rather than on the volume of services provided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Usually comes in the form of alternative reimbursement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dirty="0"/>
              <a:t>Bundled Payments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dirty="0"/>
              <a:t>Care coordination payments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dirty="0"/>
              <a:t>Enhancements in fee for service payments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dirty="0"/>
              <a:t>Quality incentive bonuses for improvements on quality measures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Allows for a provider or team to flexibly provide care fit for the patient and/or family in order to achieve desire outcome</a:t>
            </a:r>
          </a:p>
          <a:p>
            <a:pPr marL="457200" indent="-228600">
              <a:buFont typeface="Wingdings" panose="05000000000000000000" pitchFamily="2" charset="2"/>
              <a:buChar char="§"/>
            </a:pPr>
            <a:r>
              <a:rPr lang="en-US" dirty="0"/>
              <a:t>Hospice care is a critical example for serious illness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12FE4-06D4-4957-A882-7BFB228D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Value-Based Payment Exactly?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EDC66-D4B3-4227-9759-8A1903142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4E6D14-0B13-41CA-9D8A-5CB18DFE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Measures that Matter for “Value-Based Payment”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Utilization Measures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300" dirty="0"/>
              <a:t>Inpatient stays and days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300" dirty="0"/>
              <a:t>Emergency department visits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300" dirty="0"/>
              <a:t>Hospice enrollment and length of stay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Patient and Family Satisfaction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300" dirty="0"/>
              <a:t>Patient experience of care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300" dirty="0"/>
              <a:t>Bereaved family survey experience of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Clinical Quality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300" dirty="0"/>
              <a:t>Documentation of a Medical Surrogate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300" dirty="0"/>
              <a:t>Advance care planning documentation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300" b="1" dirty="0"/>
              <a:t>Goal-concordant care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3EFFB-D2DF-4E1C-88B4-F3BF9A13B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Value for “Value-Based Payment”?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505EA-80BD-4EE4-8112-70451A5AF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64BCF-EDC4-4F34-A0D2-7CA7E95A8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Guilt superseded patient’s ability to choose care concordant with quality of life goals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After 2 visits with healthcare chaplain in combination with scheduled clinical visits, chose treatment able to provide pathway to achieving goals of care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500" dirty="0"/>
              <a:t>8 weeks of pelvic radiation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500" dirty="0"/>
              <a:t>1 full cycle of intravenous platinum-based chemotherapy in combination with topical chemotherapy (7 weeks)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500" dirty="0"/>
              <a:t>Minimally-invasive surgery to remove remaining cancerous tissue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After 6 visits with healthcare chaplain, was able to advocate for vaginal reconstructive surgery to remove scar tissue incurred from sexual assault &amp; request additional therapy to release pelvic floor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endParaRPr lang="en-US" sz="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AF7E0A-DAAF-4456-891E-B6387133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TK &amp; “Goal Concordant Care”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EEA0A-D4D2-4639-BA7D-1CECE304B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C273E8-1BA0-496C-88B2-AE91049B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Completed vaginal reconstruction and labial grafting in Spring 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Cycled a century (100 miles) with work team in Summer 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Began to develop a clinical model for community-based palliative care that includes chaplains as required members of the interdisciplinary care team in Spring 2016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Funded grief/bereavement partnership with local episcopal diocese, Zen Center, and local health system in Fall 2016, Fall 2017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Scaled community-based palliative care model (including chaplains) to all 58 counties in California in Fall 2017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6F9CB-05FF-4248-9D8B-C8439BFD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TK, post-active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ADC7D-C0C4-41DD-8A88-3CFE9B411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005D-01F8-49E8-AD33-E5FB170F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B9DDC-2465-427F-996E-9CE3CAC3D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financial disclosures to report.</a:t>
            </a:r>
          </a:p>
        </p:txBody>
      </p:sp>
    </p:spTree>
    <p:extLst>
      <p:ext uri="{BB962C8B-B14F-4D97-AF65-F5344CB8AC3E}">
        <p14:creationId xmlns:p14="http://schemas.microsoft.com/office/powerpoint/2010/main" val="231472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8845D5-A97F-4760-A971-CEBA12A6B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680" y="251584"/>
            <a:ext cx="2697480" cy="1433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297F2-3DB5-446E-A55B-B1618167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Blue Shield Palliative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EB179-8F30-4C62-9879-1A35E325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t"/>
            <a:r>
              <a:rPr lang="en-US" dirty="0"/>
              <a:t>Providing an extra layer of support</a:t>
            </a:r>
          </a:p>
          <a:p>
            <a:pPr fontAlgn="t"/>
            <a:r>
              <a:rPr lang="en-US" dirty="0"/>
              <a:t>for people with serious illness.</a:t>
            </a:r>
          </a:p>
          <a:p>
            <a:pPr fontAlgn="t"/>
            <a:endParaRPr lang="en-US" dirty="0"/>
          </a:p>
          <a:p>
            <a:pPr marL="258366" lvl="0" indent="-258366" defTabSz="914400">
              <a:spcBef>
                <a:spcPct val="45000"/>
              </a:spcBef>
              <a:defRPr/>
            </a:pPr>
            <a:r>
              <a:rPr lang="en-US" alt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Palliative Care Program Overview</a:t>
            </a:r>
          </a:p>
          <a:p>
            <a:pPr marL="230188" lvl="1" indent="-230188" defTabSz="914400">
              <a:spcBef>
                <a:spcPts val="1000"/>
              </a:spcBef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Palliative Care Case Management Program</a:t>
            </a:r>
          </a:p>
          <a:p>
            <a:pPr marL="230188" lvl="1" indent="-230188" defTabSz="914400"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Caregiver Support</a:t>
            </a:r>
          </a:p>
          <a:p>
            <a:pPr marL="230188" lvl="1" indent="-230188" defTabSz="914400"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Advance Care Planning</a:t>
            </a:r>
          </a:p>
          <a:p>
            <a:pPr marL="230188" lvl="1" indent="-230188" defTabSz="914400"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Referrals to community-based palliative care providers</a:t>
            </a:r>
          </a:p>
          <a:p>
            <a:pPr marL="230188" lvl="1" indent="-230188" defTabSz="914400"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Personal Care Services for select commercial members</a:t>
            </a:r>
          </a:p>
          <a:p>
            <a:pPr marL="230188" lvl="1" indent="-230188" defTabSz="914400"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All palliative care teams include: Physician, Nurse, Social Worker, Chaplain, Home Aide</a:t>
            </a:r>
          </a:p>
          <a:p>
            <a:pPr lvl="0" defTabSz="914400">
              <a:spcBef>
                <a:spcPts val="1200"/>
              </a:spcBef>
              <a:defRPr/>
            </a:pPr>
            <a:r>
              <a:rPr lang="en-US" alt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California state-wide provider network</a:t>
            </a:r>
          </a:p>
          <a:p>
            <a:pPr marL="230188" lvl="0" indent="-230188" defTabSz="914400">
              <a:spcBef>
                <a:spcPts val="1000"/>
              </a:spcBef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More than 40 contracted home-based palliative care programs, across all California counties</a:t>
            </a:r>
          </a:p>
          <a:p>
            <a:pPr marL="230188" lvl="0" indent="-230188" defTabSz="914400"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Outpatient palliative care programs in all metropolitan service areas</a:t>
            </a:r>
          </a:p>
          <a:p>
            <a:pPr marL="230188" lvl="0" indent="-230188" defTabSz="914400"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Telemedicine-enabled palliative care programs for rural members</a:t>
            </a:r>
          </a:p>
          <a:p>
            <a:pPr marL="230188" lvl="0" indent="-230188" defTabSz="914400"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Inpatient palliative care programs in all tertiary hospitals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5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F5A8-9701-4CAC-A3DC-8DF338577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&amp;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9CBF-8F14-4DF0-8245-0961BCD06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700" dirty="0"/>
              <a:t>Measurement</a:t>
            </a:r>
          </a:p>
          <a:p>
            <a:pPr marL="459569" lvl="1" indent="-285743">
              <a:buFont typeface="Arial" panose="020B0604020202020204" pitchFamily="34" charset="0"/>
              <a:buChar char="•"/>
            </a:pPr>
            <a:r>
              <a:rPr lang="en-US" sz="1400" dirty="0"/>
              <a:t>Measures related to patient and caregiver satisfaction, hospice length of stay, hospice engagement, and utilization </a:t>
            </a:r>
          </a:p>
          <a:p>
            <a:pPr marL="459569" lvl="1" indent="-285743">
              <a:buFont typeface="Arial" panose="020B0604020202020204" pitchFamily="34" charset="0"/>
              <a:buChar char="•"/>
            </a:pPr>
            <a:r>
              <a:rPr lang="en-US" sz="1400" dirty="0"/>
              <a:t>All palliative care programs must report status on the following quality measures:</a:t>
            </a:r>
          </a:p>
          <a:p>
            <a:pPr marL="517909" lvl="2" indent="-171446">
              <a:buFont typeface="Century Gothic" panose="020B0502020202020204" pitchFamily="34" charset="0"/>
              <a:buChar char="−"/>
            </a:pPr>
            <a:r>
              <a:rPr lang="en-US" sz="1200" dirty="0"/>
              <a:t>Patient &amp; family satisfaction survey scores</a:t>
            </a:r>
          </a:p>
          <a:p>
            <a:pPr marL="517909" lvl="2" indent="-171446">
              <a:buFont typeface="Century Gothic" panose="020B0502020202020204" pitchFamily="34" charset="0"/>
              <a:buChar char="−"/>
            </a:pPr>
            <a:r>
              <a:rPr lang="en-US" sz="1200" dirty="0"/>
              <a:t>Documentation of a medical decision maker/medical surrogate</a:t>
            </a:r>
          </a:p>
          <a:p>
            <a:pPr marL="517909" lvl="2" indent="-171446">
              <a:buFont typeface="Century Gothic" panose="020B0502020202020204" pitchFamily="34" charset="0"/>
              <a:buChar char="−"/>
            </a:pPr>
            <a:r>
              <a:rPr lang="en-US" sz="1200" dirty="0"/>
              <a:t>Treatment preferences, including Advance Care Planning documentation</a:t>
            </a:r>
          </a:p>
          <a:p>
            <a:pPr marL="346463" lvl="2"/>
            <a:endParaRPr lang="en-US" dirty="0"/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en-US" sz="1700" dirty="0"/>
              <a:t>2017 Outcomes</a:t>
            </a:r>
          </a:p>
          <a:p>
            <a:pPr marL="344686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Over 800 families served</a:t>
            </a:r>
          </a:p>
          <a:p>
            <a:pPr marL="344686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96% patient satisfaction</a:t>
            </a:r>
          </a:p>
          <a:p>
            <a:pPr marL="344686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55% increase in hospice enrollment</a:t>
            </a:r>
          </a:p>
          <a:p>
            <a:pPr marL="344686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31% increase in hospice length of stay</a:t>
            </a:r>
          </a:p>
          <a:p>
            <a:pPr marL="344686" lvl="1" indent="-214313">
              <a:buFont typeface="Arial" panose="020B0604020202020204" pitchFamily="34" charset="0"/>
              <a:buChar char="•"/>
            </a:pPr>
            <a:r>
              <a:rPr lang="en-US" sz="1500" dirty="0"/>
              <a:t>90% of members dying at home. 3% of those who died in the hospital died there in accordance with their wishes. </a:t>
            </a:r>
          </a:p>
        </p:txBody>
      </p:sp>
    </p:spTree>
    <p:extLst>
      <p:ext uri="{BB962C8B-B14F-4D97-AF65-F5344CB8AC3E}">
        <p14:creationId xmlns:p14="http://schemas.microsoft.com/office/powerpoint/2010/main" val="33978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0467-3CB5-4C15-9C68-EB5294F5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Chaplain’s Role is Beyond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2EC47-BEA4-495F-AD94-C2BB7C27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Do not limit your work to what clinicians measure—you are not a clinician!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Do not be distraught by a patient’s reluctance to see a chaplain—the most reluctant may just need you the most!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Hope</a:t>
            </a:r>
            <a:r>
              <a:rPr lang="en-US" sz="1600" dirty="0"/>
              <a:t>, using the </a:t>
            </a:r>
            <a:r>
              <a:rPr lang="en-US" sz="1600" dirty="0" err="1"/>
              <a:t>Herth</a:t>
            </a:r>
            <a:r>
              <a:rPr lang="en-US" sz="1600" dirty="0"/>
              <a:t> Hope Index, is a valid measure of care that patients and families desire—Chaplains provide this!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Pain &amp; Goal Concordance</a:t>
            </a:r>
            <a:r>
              <a:rPr lang="en-US" sz="1600" dirty="0"/>
              <a:t> regularly includes minimizing existential suffering—before and after treatment, before and after death.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b="1" dirty="0"/>
              <a:t>Patient and family satisfaction</a:t>
            </a:r>
            <a:r>
              <a:rPr lang="en-US" sz="1600" dirty="0"/>
              <a:t> depends on the level of comfort felt by those completing surveys—Provide comfort!</a:t>
            </a:r>
          </a:p>
        </p:txBody>
      </p:sp>
    </p:spTree>
    <p:extLst>
      <p:ext uri="{BB962C8B-B14F-4D97-AF65-F5344CB8AC3E}">
        <p14:creationId xmlns:p14="http://schemas.microsoft.com/office/powerpoint/2010/main" val="4065005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SC_pref_1c_wht_rev_8-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92" y="2311626"/>
            <a:ext cx="5067681" cy="542675"/>
          </a:xfrm>
          <a:prstGeom prst="rect">
            <a:avLst/>
          </a:prstGeom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5777D0EE-3CAA-4C4E-9951-14E594993F41}"/>
              </a:ext>
            </a:extLst>
          </p:cNvPr>
          <p:cNvSpPr txBox="1">
            <a:spLocks/>
          </p:cNvSpPr>
          <p:nvPr/>
        </p:nvSpPr>
        <p:spPr>
          <a:xfrm>
            <a:off x="522394" y="3002438"/>
            <a:ext cx="5970269" cy="13144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3038" indent="-1730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627063" indent="-169863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ts val="5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ts val="5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9779" indent="-129779" defTabSz="342900">
              <a:spcBef>
                <a:spcPts val="225"/>
              </a:spcBef>
              <a:spcAft>
                <a:spcPts val="225"/>
              </a:spcAft>
              <a:buClr>
                <a:srgbClr val="0082DF"/>
              </a:buClr>
            </a:pPr>
            <a:endParaRPr lang="en-US" sz="1350" dirty="0">
              <a:solidFill>
                <a:srgbClr val="000000"/>
              </a:solidFill>
            </a:endParaRPr>
          </a:p>
          <a:p>
            <a:pPr marL="129779" indent="-129779" defTabSz="342900">
              <a:spcBef>
                <a:spcPts val="225"/>
              </a:spcBef>
              <a:spcAft>
                <a:spcPts val="225"/>
              </a:spcAft>
              <a:buClr>
                <a:srgbClr val="0082DF"/>
              </a:buClr>
            </a:pPr>
            <a:endParaRPr lang="en-US" sz="1350" b="1" cap="small" dirty="0">
              <a:solidFill>
                <a:srgbClr val="000000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marL="0" indent="0" defTabSz="192881">
              <a:spcBef>
                <a:spcPts val="225"/>
              </a:spcBef>
              <a:spcAft>
                <a:spcPts val="254"/>
              </a:spcAft>
              <a:buClr>
                <a:srgbClr val="4590B8"/>
              </a:buClr>
              <a:buNone/>
              <a:defRPr/>
            </a:pPr>
            <a:r>
              <a:rPr lang="en-US" sz="1350" dirty="0">
                <a:solidFill>
                  <a:srgbClr val="000000"/>
                </a:solidFill>
                <a:latin typeface="Gotham Book" charset="0"/>
                <a:ea typeface="Gotham Book" charset="0"/>
                <a:cs typeface="Gotham Book" charset="0"/>
              </a:rPr>
              <a:t>Torrie Fields, MPH</a:t>
            </a:r>
          </a:p>
          <a:p>
            <a:pPr marL="0" indent="0" defTabSz="192881">
              <a:spcBef>
                <a:spcPts val="225"/>
              </a:spcBef>
              <a:spcAft>
                <a:spcPts val="254"/>
              </a:spcAft>
              <a:buClr>
                <a:srgbClr val="4590B8"/>
              </a:buClr>
              <a:buNone/>
              <a:defRPr/>
            </a:pPr>
            <a:r>
              <a:rPr lang="en-US" sz="1350" dirty="0">
                <a:solidFill>
                  <a:srgbClr val="000000"/>
                </a:solidFill>
                <a:latin typeface="Gotham Book" charset="0"/>
                <a:ea typeface="Gotham Book" charset="0"/>
                <a:cs typeface="Gotham Book" charset="0"/>
              </a:rPr>
              <a:t>Torrie.Fields@BlueShieldCA.com</a:t>
            </a:r>
          </a:p>
          <a:p>
            <a:pPr marL="0" indent="0" defTabSz="192881">
              <a:spcBef>
                <a:spcPts val="225"/>
              </a:spcBef>
              <a:spcAft>
                <a:spcPts val="254"/>
              </a:spcAft>
              <a:buClr>
                <a:srgbClr val="4590B8"/>
              </a:buClr>
              <a:buNone/>
              <a:defRPr/>
            </a:pPr>
            <a:r>
              <a:rPr lang="en-US" sz="1350" dirty="0">
                <a:solidFill>
                  <a:srgbClr val="000000"/>
                </a:solidFill>
                <a:latin typeface="Gotham Book" charset="0"/>
                <a:ea typeface="Gotham Book" charset="0"/>
                <a:cs typeface="Gotham Book" charset="0"/>
              </a:rPr>
              <a:t>Senior Program Manager, Advanced Illness &amp;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241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ED17-F49B-4338-9508-F48DD71C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812C7-852A-404E-A02D-DFD146DD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Examine the role of a health care chaplain as part of a team and individually.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Analyze the impact of a chaplain in the course of a serious illness, in survivorship, and after death.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Describe ways in which healthcare chaplains are partnering and reimbursed for services provided to seriously ill patients and families.</a:t>
            </a:r>
          </a:p>
        </p:txBody>
      </p:sp>
    </p:spTree>
    <p:extLst>
      <p:ext uri="{BB962C8B-B14F-4D97-AF65-F5344CB8AC3E}">
        <p14:creationId xmlns:p14="http://schemas.microsoft.com/office/powerpoint/2010/main" val="127810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6986BC-A2F9-468A-B29C-E2BBFF842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68" y="3587449"/>
            <a:ext cx="1655064" cy="11041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7AED4-2E83-4A6E-8A35-797ECF0F0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844" y="1196699"/>
            <a:ext cx="4807744" cy="3394472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Millions of Americans live with serious illness, and that number is expected to double in the next 25 years.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Young or old, they can live for many years or be near the end of life.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While diverse, they have in common the likelihood that they will require extensive care over the course of their illness.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Programs to serve these individuals are not widely available, and often not well-coordinated.</a:t>
            </a:r>
            <a:endParaRPr lang="en-US" b="1" dirty="0"/>
          </a:p>
          <a:p>
            <a:endParaRPr lang="en-US" sz="900" b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5E712-8EDD-43D3-AF8F-FE088179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Serious Illness—A Growing Challenge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4EBA5A7-048B-49AD-91CB-179F6B97E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2440" y="4852164"/>
            <a:ext cx="57459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77A55-977E-4E3A-92CD-079218D8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Palliative care defined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99708-295C-40EE-A941-481D06E25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en-US" b="1" dirty="0">
                <a:solidFill>
                  <a:srgbClr val="7030A0"/>
                </a:solidFill>
              </a:rPr>
              <a:t>Palliative care is patient- and family-centered care </a:t>
            </a:r>
            <a:r>
              <a:rPr lang="en-US" dirty="0"/>
              <a:t>that prioritizes quality of life by anticipating, preventing, and treating symptoms associated with serious illness. It addresses a patient’s physical, intellectual, emotional, social, and spiritual needs.</a:t>
            </a:r>
          </a:p>
          <a:p>
            <a:pPr lvl="1"/>
            <a:endParaRPr lang="en-US" alt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2C22513-CB42-45FB-A34C-B7766A4679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3325" y="4851400"/>
            <a:ext cx="574675" cy="27463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F0BB2B-A04D-4CFE-A72F-29B51F99AAF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7FE19-DE3F-4934-AED0-036502726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"/>
          <a:stretch/>
        </p:blipFill>
        <p:spPr>
          <a:xfrm>
            <a:off x="1720871" y="2050261"/>
            <a:ext cx="3416258" cy="24003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28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6858000" cy="552413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businesscard&#10;&#10;Description generated with very high confidence">
            <a:extLst>
              <a:ext uri="{FF2B5EF4-FFF2-40B4-BE49-F238E27FC236}">
                <a16:creationId xmlns:a16="http://schemas.microsoft.com/office/drawing/2014/main" id="{61B05AF2-AEF8-467C-A8F8-31D683EF2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4" y="1176909"/>
            <a:ext cx="5307131" cy="32956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BD73CF-A250-46BC-811B-E0794840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49" y="482600"/>
            <a:ext cx="6306145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palliative care continuum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BE56141-C7F9-4CE7-AC43-F163482EC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2" y="4767262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62F0BB2B-A04D-4CFE-A72F-29B51F99AAF1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F9135-3AA7-402F-BC9C-518D27FF02B3}"/>
              </a:ext>
            </a:extLst>
          </p:cNvPr>
          <p:cNvSpPr txBox="1"/>
          <p:nvPr/>
        </p:nvSpPr>
        <p:spPr>
          <a:xfrm>
            <a:off x="312462" y="4584389"/>
            <a:ext cx="5915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2014. Hawley, PH. Journal of Pain and Symptom Management. </a:t>
            </a:r>
          </a:p>
        </p:txBody>
      </p:sp>
    </p:spTree>
    <p:extLst>
      <p:ext uri="{BB962C8B-B14F-4D97-AF65-F5344CB8AC3E}">
        <p14:creationId xmlns:p14="http://schemas.microsoft.com/office/powerpoint/2010/main" val="42423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874D8-B30E-48CA-AE98-B7C6C06DD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Evidence for chaplaincy has mostly been studied only in the context of improving healthcare outcomes.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Even still…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Improvement in hope and spiritual well-being for cancer patients (</a:t>
            </a:r>
            <a:r>
              <a:rPr lang="en-US" dirty="0" err="1"/>
              <a:t>Rawdin</a:t>
            </a:r>
            <a:r>
              <a:rPr lang="en-US" dirty="0"/>
              <a:t> B, Evans C, </a:t>
            </a:r>
            <a:r>
              <a:rPr lang="en-US" dirty="0" err="1"/>
              <a:t>Rabow</a:t>
            </a:r>
            <a:r>
              <a:rPr lang="en-US" dirty="0"/>
              <a:t> MW., 2013)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Decreased levels of distress, depression, and anxiety for cancer patients (</a:t>
            </a:r>
            <a:r>
              <a:rPr lang="en-US" dirty="0"/>
              <a:t>Carlson LE, Waller A, Groff SL, Giese-Davis J, </a:t>
            </a:r>
            <a:r>
              <a:rPr lang="en-US" dirty="0" err="1"/>
              <a:t>Bultz</a:t>
            </a:r>
            <a:r>
              <a:rPr lang="en-US" dirty="0"/>
              <a:t> BD., 2013)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Improved self-esteem and decreased stress for cancer patients (</a:t>
            </a:r>
            <a:r>
              <a:rPr lang="en-US" sz="1200" dirty="0" err="1"/>
              <a:t>Schwabish</a:t>
            </a:r>
            <a:r>
              <a:rPr lang="en-US" sz="1200" dirty="0"/>
              <a:t>, 2011)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Increased sense of meaning and purpose through dignity therapy (Fitchett, 2015)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Decreased healthcare utilization and overall total cost of care, when included as part of a care team (Cassel, Kerr, </a:t>
            </a:r>
            <a:r>
              <a:rPr lang="en-US" sz="1200" dirty="0" err="1"/>
              <a:t>McClish</a:t>
            </a:r>
            <a:r>
              <a:rPr lang="en-US" sz="1200" dirty="0"/>
              <a:t>, et al., 2016)</a:t>
            </a:r>
          </a:p>
          <a:p>
            <a:pPr marL="459581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5D9CC-55E9-4788-B31A-39AF5F68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Evidence for Chaplaincy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DFD550-5873-4346-8032-BA5FAC35E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0BB2B-A04D-4CFE-A72F-29B51F99AA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1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6D0D48-C8CB-4AA2-A59D-A8B62A4A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Study: TK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771AB9-FCE9-4F44-B224-C05616028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can we find out from medical records?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30 year old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Stage IIIA Cervical Cancer, Recurrent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Past history of cervical and uterine excisions</a:t>
            </a:r>
          </a:p>
          <a:p>
            <a:pPr marL="459581" lvl="1" indent="-285750">
              <a:buFont typeface="Arial" panose="020B0604020202020204" pitchFamily="34" charset="0"/>
              <a:buChar char="•"/>
            </a:pPr>
            <a:r>
              <a:rPr lang="en-US" dirty="0"/>
              <a:t>LEEP, cryotherapy, cone biopsy, oophorectomy, cystectomy, trachelectomy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Z91.410: Personal History of Adult Physical and Sexual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R87.810: Cervical high risk human papillomavirus (HPV) DNA test positive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A2DAA-22B6-4711-8200-056C86C06F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3325" y="4851400"/>
            <a:ext cx="574675" cy="274638"/>
          </a:xfrm>
          <a:prstGeom prst="rect">
            <a:avLst/>
          </a:prstGeom>
        </p:spPr>
        <p:txBody>
          <a:bodyPr/>
          <a:lstStyle/>
          <a:p>
            <a:fld id="{62F0BB2B-A04D-4CFE-A72F-29B51F99AA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8AF94F-34F6-4A07-AA49-4D3727B6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Study: Intervention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D15980-6B7F-46A1-91E4-2AF37820F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oncologist recommends complete vulvectomy and node dissection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requests a palliative care consultation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Palliative care consultation and goals of care discussion facilitated by palliative care social worker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Positive prognosis discussed; shift to quality of life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expresses goals: </a:t>
            </a:r>
            <a:r>
              <a:rPr lang="en-US" b="1" dirty="0"/>
              <a:t>maintain sexual function; ride bicycle; appear and feel physically intact following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Treatment options and side effects discussed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 continues to choose complete </a:t>
            </a:r>
            <a:r>
              <a:rPr lang="en-US" b="1" dirty="0"/>
              <a:t>vulvectomy and node dissection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Social worker offers appointment with chaplain</a:t>
            </a:r>
          </a:p>
        </p:txBody>
      </p:sp>
    </p:spTree>
    <p:extLst>
      <p:ext uri="{BB962C8B-B14F-4D97-AF65-F5344CB8AC3E}">
        <p14:creationId xmlns:p14="http://schemas.microsoft.com/office/powerpoint/2010/main" val="103876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BL5">
      <a:dk1>
        <a:srgbClr val="000000"/>
      </a:dk1>
      <a:lt1>
        <a:srgbClr val="FFFFFF"/>
      </a:lt1>
      <a:dk2>
        <a:srgbClr val="007EE0"/>
      </a:dk2>
      <a:lt2>
        <a:srgbClr val="4CA849"/>
      </a:lt2>
      <a:accent1>
        <a:srgbClr val="FFD00F"/>
      </a:accent1>
      <a:accent2>
        <a:srgbClr val="F15A29"/>
      </a:accent2>
      <a:accent3>
        <a:srgbClr val="520A85"/>
      </a:accent3>
      <a:accent4>
        <a:srgbClr val="20282B"/>
      </a:accent4>
      <a:accent5>
        <a:srgbClr val="231F20"/>
      </a:accent5>
      <a:accent6>
        <a:srgbClr val="E8BE80"/>
      </a:accent6>
      <a:hlink>
        <a:srgbClr val="D39100"/>
      </a:hlink>
      <a:folHlink>
        <a:srgbClr val="6C4712"/>
      </a:folHlink>
    </a:clrScheme>
    <a:fontScheme name="BlueShield C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alue Prop 5">
  <a:themeElements>
    <a:clrScheme name="Custom 4">
      <a:dk1>
        <a:srgbClr val="000000"/>
      </a:dk1>
      <a:lt1>
        <a:srgbClr val="FFFFFF"/>
      </a:lt1>
      <a:dk2>
        <a:srgbClr val="007EE0"/>
      </a:dk2>
      <a:lt2>
        <a:srgbClr val="4CA849"/>
      </a:lt2>
      <a:accent1>
        <a:srgbClr val="FFD00F"/>
      </a:accent1>
      <a:accent2>
        <a:srgbClr val="F15A29"/>
      </a:accent2>
      <a:accent3>
        <a:srgbClr val="520A85"/>
      </a:accent3>
      <a:accent4>
        <a:srgbClr val="20282B"/>
      </a:accent4>
      <a:accent5>
        <a:srgbClr val="231F20"/>
      </a:accent5>
      <a:accent6>
        <a:srgbClr val="E8BE80"/>
      </a:accent6>
      <a:hlink>
        <a:srgbClr val="007EE0"/>
      </a:hlink>
      <a:folHlink>
        <a:srgbClr val="98661B"/>
      </a:folHlink>
    </a:clrScheme>
    <a:fontScheme name="BlueShield C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ue Prop 5" id="{F4410A46-87BD-4C0D-91D7-63041A7FB51F}" vid="{A4C38385-439F-4B19-9C17-D7D31843A77A}"/>
    </a:ext>
  </a:extLst>
</a:theme>
</file>

<file path=ppt/theme/theme3.xml><?xml version="1.0" encoding="utf-8"?>
<a:theme xmlns:a="http://schemas.openxmlformats.org/drawingml/2006/main" name="1_Value Prop 5">
  <a:themeElements>
    <a:clrScheme name="Custom 4">
      <a:dk1>
        <a:srgbClr val="000000"/>
      </a:dk1>
      <a:lt1>
        <a:srgbClr val="FFFFFF"/>
      </a:lt1>
      <a:dk2>
        <a:srgbClr val="007EE0"/>
      </a:dk2>
      <a:lt2>
        <a:srgbClr val="4CA849"/>
      </a:lt2>
      <a:accent1>
        <a:srgbClr val="FFD00F"/>
      </a:accent1>
      <a:accent2>
        <a:srgbClr val="F15A29"/>
      </a:accent2>
      <a:accent3>
        <a:srgbClr val="520A85"/>
      </a:accent3>
      <a:accent4>
        <a:srgbClr val="20282B"/>
      </a:accent4>
      <a:accent5>
        <a:srgbClr val="231F20"/>
      </a:accent5>
      <a:accent6>
        <a:srgbClr val="E8BE80"/>
      </a:accent6>
      <a:hlink>
        <a:srgbClr val="007EE0"/>
      </a:hlink>
      <a:folHlink>
        <a:srgbClr val="98661B"/>
      </a:folHlink>
    </a:clrScheme>
    <a:fontScheme name="BlueShield C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ue Prop 5" id="{F4410A46-87BD-4C0D-91D7-63041A7FB51F}" vid="{A4C38385-439F-4B19-9C17-D7D31843A77A}"/>
    </a:ext>
  </a:extLst>
</a:theme>
</file>

<file path=ppt/theme/theme4.xml><?xml version="1.0" encoding="utf-8"?>
<a:theme xmlns:a="http://schemas.openxmlformats.org/drawingml/2006/main" name="6_Value Prop 5">
  <a:themeElements>
    <a:clrScheme name="Custom 4">
      <a:dk1>
        <a:srgbClr val="000000"/>
      </a:dk1>
      <a:lt1>
        <a:srgbClr val="FFFFFF"/>
      </a:lt1>
      <a:dk2>
        <a:srgbClr val="007EE0"/>
      </a:dk2>
      <a:lt2>
        <a:srgbClr val="4CA849"/>
      </a:lt2>
      <a:accent1>
        <a:srgbClr val="FFD00F"/>
      </a:accent1>
      <a:accent2>
        <a:srgbClr val="F15A29"/>
      </a:accent2>
      <a:accent3>
        <a:srgbClr val="520A85"/>
      </a:accent3>
      <a:accent4>
        <a:srgbClr val="20282B"/>
      </a:accent4>
      <a:accent5>
        <a:srgbClr val="231F20"/>
      </a:accent5>
      <a:accent6>
        <a:srgbClr val="E8BE80"/>
      </a:accent6>
      <a:hlink>
        <a:srgbClr val="007EE0"/>
      </a:hlink>
      <a:folHlink>
        <a:srgbClr val="98661B"/>
      </a:folHlink>
    </a:clrScheme>
    <a:fontScheme name="BlueShield C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ue Prop 5" id="{F4410A46-87BD-4C0D-91D7-63041A7FB51F}" vid="{A4C38385-439F-4B19-9C17-D7D31843A77A}"/>
    </a:ext>
  </a:extLst>
</a:theme>
</file>

<file path=ppt/theme/theme5.xml><?xml version="1.0" encoding="utf-8"?>
<a:theme xmlns:a="http://schemas.openxmlformats.org/drawingml/2006/main" name="7_Value Prop 5">
  <a:themeElements>
    <a:clrScheme name="Custom 4">
      <a:dk1>
        <a:srgbClr val="000000"/>
      </a:dk1>
      <a:lt1>
        <a:srgbClr val="FFFFFF"/>
      </a:lt1>
      <a:dk2>
        <a:srgbClr val="007EE0"/>
      </a:dk2>
      <a:lt2>
        <a:srgbClr val="4CA849"/>
      </a:lt2>
      <a:accent1>
        <a:srgbClr val="FFD00F"/>
      </a:accent1>
      <a:accent2>
        <a:srgbClr val="F15A29"/>
      </a:accent2>
      <a:accent3>
        <a:srgbClr val="520A85"/>
      </a:accent3>
      <a:accent4>
        <a:srgbClr val="20282B"/>
      </a:accent4>
      <a:accent5>
        <a:srgbClr val="231F20"/>
      </a:accent5>
      <a:accent6>
        <a:srgbClr val="E8BE80"/>
      </a:accent6>
      <a:hlink>
        <a:srgbClr val="007EE0"/>
      </a:hlink>
      <a:folHlink>
        <a:srgbClr val="98661B"/>
      </a:folHlink>
    </a:clrScheme>
    <a:fontScheme name="BlueShield C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lue Prop 5" id="{F4410A46-87BD-4C0D-91D7-63041A7FB51F}" vid="{A4C38385-439F-4B19-9C17-D7D31843A77A}"/>
    </a:ext>
  </a:extLst>
</a:theme>
</file>

<file path=ppt/theme/theme6.xml><?xml version="1.0" encoding="utf-8"?>
<a:theme xmlns:a="http://schemas.openxmlformats.org/drawingml/2006/main" name="1_4X3_Template_8-15">
  <a:themeElements>
    <a:clrScheme name="Custom 17">
      <a:dk1>
        <a:srgbClr val="000000"/>
      </a:dk1>
      <a:lt1>
        <a:sysClr val="window" lastClr="FFFFFF"/>
      </a:lt1>
      <a:dk2>
        <a:srgbClr val="0082DF"/>
      </a:dk2>
      <a:lt2>
        <a:srgbClr val="BEC0C2"/>
      </a:lt2>
      <a:accent1>
        <a:srgbClr val="0082DF"/>
      </a:accent1>
      <a:accent2>
        <a:srgbClr val="5CA941"/>
      </a:accent2>
      <a:accent3>
        <a:srgbClr val="7E8082"/>
      </a:accent3>
      <a:accent4>
        <a:srgbClr val="FF9F00"/>
      </a:accent4>
      <a:accent5>
        <a:srgbClr val="AE0055"/>
      </a:accent5>
      <a:accent6>
        <a:srgbClr val="FFCE00"/>
      </a:accent6>
      <a:hlink>
        <a:srgbClr val="0082DF"/>
      </a:hlink>
      <a:folHlink>
        <a:srgbClr val="0082DF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14511</TotalTime>
  <Words>1868</Words>
  <Application>Microsoft Office PowerPoint</Application>
  <PresentationFormat>Custom</PresentationFormat>
  <Paragraphs>202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Century Gothic</vt:lpstr>
      <vt:lpstr>Gotham Book</vt:lpstr>
      <vt:lpstr>Trade Gothic LT Std Condensed No. 18</vt:lpstr>
      <vt:lpstr>Wingdings</vt:lpstr>
      <vt:lpstr>1_Office Theme</vt:lpstr>
      <vt:lpstr>Value Prop 5</vt:lpstr>
      <vt:lpstr>1_Value Prop 5</vt:lpstr>
      <vt:lpstr>6_Value Prop 5</vt:lpstr>
      <vt:lpstr>7_Value Prop 5</vt:lpstr>
      <vt:lpstr>1_4X3_Template_8-15</vt:lpstr>
      <vt:lpstr>Gaining Hope, Finding Purpose: The Power of a Chaplain in Improving Quality of Life for Patients and Families</vt:lpstr>
      <vt:lpstr>Financial Disclosures</vt:lpstr>
      <vt:lpstr>Objectives</vt:lpstr>
      <vt:lpstr>Serious Illness—A Growing Challenge</vt:lpstr>
      <vt:lpstr>Palliative care defined</vt:lpstr>
      <vt:lpstr>The palliative care continuum</vt:lpstr>
      <vt:lpstr>The Evidence for Chaplaincy</vt:lpstr>
      <vt:lpstr>Case Study: TK</vt:lpstr>
      <vt:lpstr>Case Study: Intervention</vt:lpstr>
      <vt:lpstr>Why Do I Need a Chaplain if I Have a Social Worker?</vt:lpstr>
      <vt:lpstr>What Do Healthcare Chaplains Do?</vt:lpstr>
      <vt:lpstr>Case Study: TK, non-medical needs</vt:lpstr>
      <vt:lpstr>National Consensus Project Guidelines for Chaplains (2013)</vt:lpstr>
      <vt:lpstr>Policy Innovations to Support Chaplaincy</vt:lpstr>
      <vt:lpstr>Additional Policy Changes Since 2010</vt:lpstr>
      <vt:lpstr>What is Value-Based Payment Exactly?</vt:lpstr>
      <vt:lpstr>What is Value for “Value-Based Payment”?</vt:lpstr>
      <vt:lpstr>Case Study: TK &amp; “Goal Concordant Care”</vt:lpstr>
      <vt:lpstr>Case Study: TK, post-active treatment</vt:lpstr>
      <vt:lpstr>Blue Shield Palliative Care</vt:lpstr>
      <vt:lpstr>Quality &amp; Outcomes</vt:lpstr>
      <vt:lpstr>A Chaplain’s Role is Beyond Measurement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Serrano</dc:creator>
  <cp:lastModifiedBy>Fields, Torrie</cp:lastModifiedBy>
  <cp:revision>1001</cp:revision>
  <dcterms:created xsi:type="dcterms:W3CDTF">2015-02-23T14:57:19Z</dcterms:created>
  <dcterms:modified xsi:type="dcterms:W3CDTF">2018-04-17T11:28:16Z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GLopez03</vt:lpwstr>
  </property>
  <property fmtid="{D5CDD505-2E9C-101B-9397-08002B2CF9AE}" pid="3" name="Offisync_UniqueId">
    <vt:lpwstr>104437</vt:lpwstr>
  </property>
  <property fmtid="{D5CDD505-2E9C-101B-9397-08002B2CF9AE}" pid="4" name="Jive_VersionGuid">
    <vt:lpwstr>05c58a52-c762-49a5-9c5e-b328f9cf83d4</vt:lpwstr>
  </property>
  <property fmtid="{D5CDD505-2E9C-101B-9397-08002B2CF9AE}" pid="5" name="Offisync_ServerID">
    <vt:lpwstr>1bc112e5-10c6-44db-a300-680cb39cc5cf</vt:lpwstr>
  </property>
  <property fmtid="{D5CDD505-2E9C-101B-9397-08002B2CF9AE}" pid="6" name="Offisync_ProviderInitializationData">
    <vt:lpwstr>https://www.atshieldca.com</vt:lpwstr>
  </property>
  <property fmtid="{D5CDD505-2E9C-101B-9397-08002B2CF9AE}" pid="7" name="Offisync_UpdateToken">
    <vt:lpwstr>22</vt:lpwstr>
  </property>
</Properties>
</file>